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2" r:id="rId4"/>
    <p:sldId id="273" r:id="rId5"/>
    <p:sldId id="259" r:id="rId6"/>
    <p:sldId id="260" r:id="rId7"/>
    <p:sldId id="274" r:id="rId8"/>
    <p:sldId id="275" r:id="rId9"/>
    <p:sldId id="276" r:id="rId10"/>
    <p:sldId id="262" r:id="rId11"/>
    <p:sldId id="279" r:id="rId12"/>
    <p:sldId id="263" r:id="rId13"/>
    <p:sldId id="258" r:id="rId14"/>
    <p:sldId id="277" r:id="rId15"/>
    <p:sldId id="265" r:id="rId16"/>
    <p:sldId id="264" r:id="rId17"/>
    <p:sldId id="278" r:id="rId18"/>
    <p:sldId id="267" r:id="rId19"/>
    <p:sldId id="268" r:id="rId20"/>
    <p:sldId id="269" r:id="rId21"/>
    <p:sldId id="280" r:id="rId22"/>
    <p:sldId id="271" r:id="rId23"/>
    <p:sldId id="282" r:id="rId24"/>
    <p:sldId id="29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4" r:id="rId34"/>
    <p:sldId id="281" r:id="rId35"/>
    <p:sldId id="283" r:id="rId36"/>
    <p:sldId id="296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6" r:id="rId47"/>
    <p:sldId id="305" r:id="rId48"/>
    <p:sldId id="308" r:id="rId49"/>
    <p:sldId id="309" r:id="rId50"/>
    <p:sldId id="310" r:id="rId51"/>
    <p:sldId id="311" r:id="rId52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C6AEE76-9796-6D41-9226-B5A6D0E63BF9}">
          <p14:sldIdLst>
            <p14:sldId id="256"/>
            <p14:sldId id="257"/>
            <p14:sldId id="272"/>
            <p14:sldId id="273"/>
            <p14:sldId id="259"/>
            <p14:sldId id="260"/>
            <p14:sldId id="274"/>
            <p14:sldId id="275"/>
            <p14:sldId id="276"/>
            <p14:sldId id="262"/>
            <p14:sldId id="279"/>
            <p14:sldId id="263"/>
            <p14:sldId id="258"/>
            <p14:sldId id="277"/>
            <p14:sldId id="265"/>
            <p14:sldId id="264"/>
            <p14:sldId id="278"/>
            <p14:sldId id="267"/>
            <p14:sldId id="268"/>
            <p14:sldId id="269"/>
            <p14:sldId id="280"/>
            <p14:sldId id="271"/>
            <p14:sldId id="282"/>
            <p14:sldId id="29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81"/>
            <p14:sldId id="283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308"/>
            <p14:sldId id="309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4" autoAdjust="0"/>
    <p:restoredTop sz="87079"/>
  </p:normalViewPr>
  <p:slideViewPr>
    <p:cSldViewPr snapToGrid="0">
      <p:cViewPr varScale="1">
        <p:scale>
          <a:sx n="88" d="100"/>
          <a:sy n="88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5AF3E-01A6-6B47-A4BB-1388F922BF23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48144-0D0C-6B4B-98F6-DCB142FCB7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960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大家好，我给大家介绍</a:t>
            </a:r>
            <a:r>
              <a:rPr kumimoji="1" lang="en-US" altLang="zh-CN" dirty="0" err="1"/>
              <a:t>xxxxx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002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671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上周张晓晓老师介绍了</a:t>
            </a:r>
            <a:r>
              <a:rPr kumimoji="1" lang="en-US" altLang="zh-CN" dirty="0"/>
              <a:t>cryo-EM</a:t>
            </a:r>
            <a:r>
              <a:rPr kumimoji="1" lang="zh-CN" altLang="en-US" dirty="0"/>
              <a:t>的基础问题和背景。他的</a:t>
            </a:r>
            <a:r>
              <a:rPr kumimoji="1" lang="en-US" altLang="zh-CN" dirty="0"/>
              <a:t>PPT</a:t>
            </a:r>
            <a:r>
              <a:rPr kumimoji="1" lang="zh-CN" altLang="en-US" dirty="0"/>
              <a:t>里讲到，</a:t>
            </a:r>
            <a:r>
              <a:rPr kumimoji="1" lang="en-US" altLang="zh-CN" dirty="0" err="1"/>
              <a:t>cryoEM</a:t>
            </a:r>
            <a:r>
              <a:rPr kumimoji="1" lang="zh-CN" altLang="en-US" dirty="0"/>
              <a:t>可以做</a:t>
            </a:r>
            <a:r>
              <a:rPr kumimoji="1" lang="en-US" altLang="zh-CN" dirty="0"/>
              <a:t>XXX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XXX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XX</a:t>
            </a:r>
            <a:r>
              <a:rPr kumimoji="1" lang="zh-CN" altLang="en-US" dirty="0"/>
              <a:t>。三个方向有异同，今天我会讲</a:t>
            </a:r>
            <a:r>
              <a:rPr kumimoji="1" lang="en-US" altLang="zh-CN" dirty="0"/>
              <a:t>SPA</a:t>
            </a:r>
            <a:r>
              <a:rPr kumimoji="1" lang="zh-CN" altLang="en-US" dirty="0"/>
              <a:t>，周三盈君会讲</a:t>
            </a:r>
            <a:r>
              <a:rPr kumimoji="1" lang="en-US" altLang="zh-CN" dirty="0"/>
              <a:t>Tomography</a:t>
            </a:r>
            <a:r>
              <a:rPr kumimoji="1" lang="zh-CN" altLang="en-US" dirty="0"/>
              <a:t>，马老师也许会讲材料相关的内容。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79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</a:t>
            </a:r>
            <a:r>
              <a:rPr kumimoji="1" lang="en-US" altLang="zh-CN" dirty="0"/>
              <a:t>SPA</a:t>
            </a:r>
            <a:r>
              <a:rPr kumimoji="1" lang="zh-CN" altLang="en-US" dirty="0"/>
              <a:t>的工作流。今天我的重心会放在最重建的部分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。首先请大家看一个视频，以了解前面预处理的步骤。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498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上周张晓晓老师介绍了</a:t>
            </a:r>
            <a:r>
              <a:rPr kumimoji="1" lang="en-US" altLang="zh-CN" dirty="0"/>
              <a:t>cryo-EM</a:t>
            </a:r>
            <a:r>
              <a:rPr kumimoji="1" lang="zh-CN" altLang="en-US" dirty="0"/>
              <a:t>的基础问题和背景。他的</a:t>
            </a:r>
            <a:r>
              <a:rPr kumimoji="1" lang="en-US" altLang="zh-CN" dirty="0"/>
              <a:t>PPT</a:t>
            </a:r>
            <a:r>
              <a:rPr kumimoji="1" lang="zh-CN" altLang="en-US" dirty="0"/>
              <a:t>里讲到，</a:t>
            </a:r>
            <a:r>
              <a:rPr kumimoji="1" lang="en-US" altLang="zh-CN" dirty="0" err="1"/>
              <a:t>cryoEM</a:t>
            </a:r>
            <a:r>
              <a:rPr kumimoji="1" lang="zh-CN" altLang="en-US" dirty="0"/>
              <a:t>可以做</a:t>
            </a:r>
            <a:r>
              <a:rPr kumimoji="1" lang="en-US" altLang="zh-CN" dirty="0"/>
              <a:t>XXX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XXX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XX</a:t>
            </a:r>
            <a:r>
              <a:rPr kumimoji="1" lang="zh-CN" altLang="en-US" dirty="0"/>
              <a:t>。三个方向有异同，今天我会讲</a:t>
            </a:r>
            <a:r>
              <a:rPr kumimoji="1" lang="en-US" altLang="zh-CN" dirty="0"/>
              <a:t>SPA</a:t>
            </a:r>
            <a:r>
              <a:rPr kumimoji="1" lang="zh-CN" altLang="en-US" dirty="0"/>
              <a:t>，周三盈君会讲</a:t>
            </a:r>
            <a:r>
              <a:rPr kumimoji="1" lang="en-US" altLang="zh-CN" dirty="0"/>
              <a:t>Tomography</a:t>
            </a:r>
            <a:r>
              <a:rPr kumimoji="1" lang="zh-CN" altLang="en-US" dirty="0"/>
              <a:t>，马老师也许会讲材料相关的内容。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040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上周张晓晓老师介绍了</a:t>
            </a:r>
            <a:r>
              <a:rPr kumimoji="1" lang="en-US" altLang="zh-CN" dirty="0"/>
              <a:t>cryo-EM</a:t>
            </a:r>
            <a:r>
              <a:rPr kumimoji="1" lang="zh-CN" altLang="en-US" dirty="0"/>
              <a:t>的基础问题和背景。他的</a:t>
            </a:r>
            <a:r>
              <a:rPr kumimoji="1" lang="en-US" altLang="zh-CN" dirty="0"/>
              <a:t>PPT</a:t>
            </a:r>
            <a:r>
              <a:rPr kumimoji="1" lang="zh-CN" altLang="en-US" dirty="0"/>
              <a:t>里讲到，</a:t>
            </a:r>
            <a:r>
              <a:rPr kumimoji="1" lang="en-US" altLang="zh-CN" dirty="0" err="1"/>
              <a:t>cryoEM</a:t>
            </a:r>
            <a:r>
              <a:rPr kumimoji="1" lang="zh-CN" altLang="en-US" dirty="0"/>
              <a:t>可以做</a:t>
            </a:r>
            <a:r>
              <a:rPr kumimoji="1" lang="en-US" altLang="zh-CN" dirty="0"/>
              <a:t>XXX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XXX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XX</a:t>
            </a:r>
            <a:r>
              <a:rPr kumimoji="1" lang="zh-CN" altLang="en-US" dirty="0"/>
              <a:t>。三个方向有异同，今天我会讲</a:t>
            </a:r>
            <a:r>
              <a:rPr kumimoji="1" lang="en-US" altLang="zh-CN" dirty="0"/>
              <a:t>SPA</a:t>
            </a:r>
            <a:r>
              <a:rPr kumimoji="1" lang="zh-CN" altLang="en-US" dirty="0"/>
              <a:t>，周三盈君会讲</a:t>
            </a:r>
            <a:r>
              <a:rPr kumimoji="1" lang="en-US" altLang="zh-CN" dirty="0"/>
              <a:t>Tomography</a:t>
            </a:r>
            <a:r>
              <a:rPr kumimoji="1" lang="zh-CN" altLang="en-US" dirty="0"/>
              <a:t>，马老师也许会讲材料相关的内容。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794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首先我们</a:t>
            </a:r>
            <a:r>
              <a:rPr kumimoji="1" lang="en-US" altLang="zh-CN" dirty="0"/>
              <a:t>recall</a:t>
            </a:r>
            <a:r>
              <a:rPr kumimoji="1" lang="zh-CN" altLang="en-US" dirty="0"/>
              <a:t>一下，</a:t>
            </a:r>
            <a:r>
              <a:rPr kumimoji="1" lang="en-US" altLang="zh-CN" dirty="0"/>
              <a:t>SPA</a:t>
            </a:r>
            <a:r>
              <a:rPr kumimoji="1" lang="zh-CN" altLang="en-US" dirty="0"/>
              <a:t>的工作流。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853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</a:t>
            </a:r>
            <a:r>
              <a:rPr kumimoji="1" lang="en-US" altLang="zh-CN" dirty="0"/>
              <a:t>SPA</a:t>
            </a:r>
            <a:r>
              <a:rPr kumimoji="1" lang="zh-CN" altLang="en-US" dirty="0"/>
              <a:t>的工作流。今天我的重心会放在最重建的部分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。首先请大家看一个视频，以了解前面预处理的步骤。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361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19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48144-0D0C-6B4B-98F6-DCB142FCB7A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84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rgbClr val="C00000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315477" y="92301"/>
            <a:ext cx="2772075" cy="76282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807739-4281-668E-8752-DDFE8C82D6CE}"/>
              </a:ext>
            </a:extLst>
          </p:cNvPr>
          <p:cNvSpPr txBox="1"/>
          <p:nvPr/>
        </p:nvSpPr>
        <p:spPr>
          <a:xfrm>
            <a:off x="1359633" y="2051224"/>
            <a:ext cx="9679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Single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Particle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cryo-EM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Reconstruction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74ED79-DD36-BE60-47F7-EFD5D4FD03E7}"/>
              </a:ext>
            </a:extLst>
          </p:cNvPr>
          <p:cNvSpPr txBox="1"/>
          <p:nvPr/>
        </p:nvSpPr>
        <p:spPr>
          <a:xfrm>
            <a:off x="4868741" y="3136612"/>
            <a:ext cx="2454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Li</a:t>
            </a:r>
            <a:r>
              <a:rPr kumimoji="1" lang="zh-CN" altLang="en-US" sz="32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3200" dirty="0" err="1">
                <a:latin typeface="PingFang SC Light" panose="020B0300000000000000" pitchFamily="34" charset="-122"/>
                <a:ea typeface="PingFang SC Light" panose="020B0300000000000000" pitchFamily="34" charset="-122"/>
              </a:rPr>
              <a:t>Minzhang</a:t>
            </a:r>
            <a:endParaRPr kumimoji="1" lang="zh-CN" altLang="en-US" sz="32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807739-4281-668E-8752-DDFE8C82D6CE}"/>
              </a:ext>
            </a:extLst>
          </p:cNvPr>
          <p:cNvSpPr txBox="1"/>
          <p:nvPr/>
        </p:nvSpPr>
        <p:spPr>
          <a:xfrm>
            <a:off x="0" y="0"/>
            <a:ext cx="6678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From Movies to micrograph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124E0B-7C10-0670-4218-95E73DB04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629"/>
          <a:stretch/>
        </p:blipFill>
        <p:spPr>
          <a:xfrm>
            <a:off x="-232286" y="707886"/>
            <a:ext cx="6328286" cy="6104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7FC3EF-A70C-C87F-7714-35EAC64E9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" t="66322" r="1064" b="-827"/>
          <a:stretch/>
        </p:blipFill>
        <p:spPr>
          <a:xfrm>
            <a:off x="6068830" y="707886"/>
            <a:ext cx="6123170" cy="31734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1313C8-DA76-9474-322E-FC061024C8B7}"/>
              </a:ext>
            </a:extLst>
          </p:cNvPr>
          <p:cNvSpPr txBox="1"/>
          <p:nvPr/>
        </p:nvSpPr>
        <p:spPr>
          <a:xfrm>
            <a:off x="7219475" y="4992770"/>
            <a:ext cx="3821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Left: Before motion correction</a:t>
            </a:r>
          </a:p>
          <a:p>
            <a:r>
              <a:rPr kumimoji="1" lang="en-US" altLang="zh-CN" sz="2000" dirty="0"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Right: After motion correction</a:t>
            </a:r>
            <a:endParaRPr kumimoji="1" lang="zh-CN" altLang="en-US" sz="2000" dirty="0">
              <a:latin typeface="PingFang SC Ultralight" panose="020B0100000000000000" pitchFamily="34" charset="-122"/>
              <a:ea typeface="PingFang SC Ultralight" panose="020B01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16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04D8F1-FDA4-36B5-5F3A-03EF348C3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65100"/>
            <a:ext cx="98679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3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807739-4281-668E-8752-DDFE8C82D6CE}"/>
              </a:ext>
            </a:extLst>
          </p:cNvPr>
          <p:cNvSpPr txBox="1"/>
          <p:nvPr/>
        </p:nvSpPr>
        <p:spPr>
          <a:xfrm>
            <a:off x="-15767" y="0"/>
            <a:ext cx="1146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Dose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Weighting (</a:t>
            </a:r>
            <a:r>
              <a:rPr lang="en-US" altLang="zh-CN" sz="4000" u="none" strike="noStrike" dirty="0">
                <a:solidFill>
                  <a:srgbClr val="000000"/>
                </a:solidFill>
                <a:effectLst/>
                <a:latin typeface="PingFang SC Light" panose="020B0300000000000000" pitchFamily="34" charset="-122"/>
                <a:ea typeface="PingFang SC Light" panose="020B0300000000000000" pitchFamily="34" charset="-122"/>
              </a:rPr>
              <a:t>exposure filtering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)</a:t>
            </a:r>
            <a:endParaRPr lang="en-US" altLang="zh-CN" sz="4000" u="none" strike="noStrike" dirty="0">
              <a:solidFill>
                <a:srgbClr val="000000"/>
              </a:solidFill>
              <a:effectLst/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C9CFA8-094B-907B-0613-CF65427B2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7" y="865541"/>
            <a:ext cx="5076496" cy="5873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EB2CDF-CDF7-7EF0-5E58-28232B64B43A}"/>
              </a:ext>
            </a:extLst>
          </p:cNvPr>
          <p:cNvSpPr txBox="1"/>
          <p:nvPr/>
        </p:nvSpPr>
        <p:spPr>
          <a:xfrm>
            <a:off x="4766438" y="1718131"/>
            <a:ext cx="762525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Problem: Radiation Damage</a:t>
            </a:r>
          </a:p>
          <a:p>
            <a:endParaRPr kumimoji="1" lang="en-US" altLang="zh-CN" sz="4400" dirty="0">
              <a:latin typeface="PingFang SC Ultralight" panose="020B0100000000000000" pitchFamily="34" charset="-122"/>
              <a:ea typeface="PingFang SC Ultralight" panose="020B0100000000000000" pitchFamily="34" charset="-122"/>
            </a:endParaRPr>
          </a:p>
          <a:p>
            <a:r>
              <a:rPr kumimoji="1" lang="en-US" altLang="zh-CN" sz="4400" dirty="0"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  </a:t>
            </a:r>
            <a:r>
              <a:rPr kumimoji="1" lang="en-US" altLang="zh-CN" sz="3200" dirty="0"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Early frames have accurate info but low contrast, late frames have good contrast but less info.</a:t>
            </a:r>
          </a:p>
          <a:p>
            <a:endParaRPr kumimoji="1" lang="en-US" altLang="zh-CN" sz="4400" dirty="0">
              <a:latin typeface="PingFang SC Ultralight" panose="020B0100000000000000" pitchFamily="34" charset="-122"/>
              <a:ea typeface="PingFang SC Ultralight" panose="020B0100000000000000" pitchFamily="34" charset="-122"/>
            </a:endParaRPr>
          </a:p>
          <a:p>
            <a:endParaRPr kumimoji="1" lang="en-US" altLang="zh-CN" sz="4400" dirty="0">
              <a:latin typeface="PingFang SC Ultralight" panose="020B0100000000000000" pitchFamily="34" charset="-122"/>
              <a:ea typeface="PingFang SC Ultralight" panose="020B0100000000000000" pitchFamily="34" charset="-122"/>
            </a:endParaRPr>
          </a:p>
          <a:p>
            <a:pPr marL="285750" indent="-285750">
              <a:buFontTx/>
              <a:buChar char="-"/>
            </a:pPr>
            <a:endParaRPr kumimoji="1" lang="zh-CN" altLang="en-US" sz="4400" dirty="0">
              <a:latin typeface="PingFang SC Ultralight" panose="020B0100000000000000" pitchFamily="34" charset="-122"/>
              <a:ea typeface="PingFang SC Ultralight" panose="020B01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363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F829E7-87C0-7339-A832-D65276A2BBE4}"/>
              </a:ext>
            </a:extLst>
          </p:cNvPr>
          <p:cNvSpPr txBox="1"/>
          <p:nvPr/>
        </p:nvSpPr>
        <p:spPr>
          <a:xfrm>
            <a:off x="0" y="0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Workflow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5E9E7C-6D99-F518-0965-BFA474ABDE67}"/>
              </a:ext>
            </a:extLst>
          </p:cNvPr>
          <p:cNvSpPr txBox="1"/>
          <p:nvPr/>
        </p:nvSpPr>
        <p:spPr>
          <a:xfrm>
            <a:off x="3592285" y="6437085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reference: Cryo-EM Imaging Basics,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张晓骁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831CFE-9729-28CB-5D1C-AD2D3579421C}"/>
              </a:ext>
            </a:extLst>
          </p:cNvPr>
          <p:cNvSpPr txBox="1"/>
          <p:nvPr/>
        </p:nvSpPr>
        <p:spPr>
          <a:xfrm>
            <a:off x="0" y="0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Workflow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182EC9D-137F-11F4-DDBC-98C026BC2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50" b="58942"/>
          <a:stretch/>
        </p:blipFill>
        <p:spPr>
          <a:xfrm>
            <a:off x="875363" y="707886"/>
            <a:ext cx="4332921" cy="48883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8C9B882-EC3A-5373-5D57-EC34E7C93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40677" r="38951" b="3731"/>
          <a:stretch/>
        </p:blipFill>
        <p:spPr>
          <a:xfrm>
            <a:off x="5537349" y="413751"/>
            <a:ext cx="3702397" cy="603049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1118108-3AAE-AE6B-DC39-20BCB74BB295}"/>
              </a:ext>
            </a:extLst>
          </p:cNvPr>
          <p:cNvSpPr/>
          <p:nvPr/>
        </p:nvSpPr>
        <p:spPr>
          <a:xfrm>
            <a:off x="2553194" y="3262428"/>
            <a:ext cx="2078182" cy="75416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78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D18111-9663-4801-7B9C-AAC01EB46339}"/>
              </a:ext>
            </a:extLst>
          </p:cNvPr>
          <p:cNvSpPr txBox="1"/>
          <p:nvPr/>
        </p:nvSpPr>
        <p:spPr>
          <a:xfrm>
            <a:off x="412531" y="1089673"/>
            <a:ext cx="11366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sz="2800" dirty="0">
                <a:latin typeface="PingFang SC Thin" panose="020B0200000000000000" pitchFamily="34" charset="-122"/>
              </a:rPr>
              <a:t>From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movie frames </a:t>
            </a:r>
            <a:r>
              <a:rPr kumimoji="1" lang="en-US" altLang="zh-CN" sz="2800" dirty="0">
                <a:latin typeface="PingFang SC Thin" panose="020B0200000000000000" pitchFamily="34" charset="-122"/>
              </a:rPr>
              <a:t>to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micrograph 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1: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Beam-induced motion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Motion correction.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2: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Radiation damage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Dose weighting.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F8CBDC-0A6F-1158-363B-169A6E16D080}"/>
                  </a:ext>
                </a:extLst>
              </p:cNvPr>
              <p:cNvSpPr txBox="1"/>
              <p:nvPr/>
            </p:nvSpPr>
            <p:spPr>
              <a:xfrm>
                <a:off x="0" y="144612"/>
                <a:ext cx="93550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PingFang SC Thin" panose="020B0200000000000000" pitchFamily="34" charset="-122"/>
                  </a:rPr>
                  <a:t>Preprocessing for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CN" sz="3600" dirty="0">
                    <a:latin typeface="PingFang SC Thin" panose="020B0200000000000000" pitchFamily="34" charset="-122"/>
                  </a:rPr>
                  <a:t>.</a:t>
                </a:r>
                <a:r>
                  <a:rPr kumimoji="1" lang="zh-CN" altLang="en-US" sz="3600" dirty="0">
                    <a:latin typeface="PingFang SC Thin" panose="020B0200000000000000" pitchFamily="34" charset="-122"/>
                  </a:rPr>
                  <a:t> </a:t>
                </a:r>
                <a:endParaRPr kumimoji="1" lang="en-US" altLang="zh-CN" sz="360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F8CBDC-0A6F-1158-363B-169A6E16D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612"/>
                <a:ext cx="9355015" cy="646331"/>
              </a:xfrm>
              <a:prstGeom prst="rect">
                <a:avLst/>
              </a:prstGeom>
              <a:blipFill>
                <a:blip r:embed="rId2"/>
                <a:stretch>
                  <a:fillRect l="-2035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0BA2A4D-CF2C-A01F-BB25-DDF180BDBB4D}"/>
              </a:ext>
            </a:extLst>
          </p:cNvPr>
          <p:cNvSpPr txBox="1"/>
          <p:nvPr/>
        </p:nvSpPr>
        <p:spPr>
          <a:xfrm>
            <a:off x="412531" y="2592789"/>
            <a:ext cx="11366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ingFang SC Thin" panose="020B0200000000000000" pitchFamily="34" charset="-122"/>
              </a:rPr>
              <a:t>2. CTF estimation</a:t>
            </a:r>
            <a:endParaRPr kumimoji="1" lang="en-US" altLang="zh-CN" sz="2800" b="1" dirty="0">
              <a:latin typeface="PingFang SC Thin" panose="020B0200000000000000" pitchFamily="34" charset="-122"/>
            </a:endParaRP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3: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Imperfect Imaging transfer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CTF.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4: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Zero-crossings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Defocus range.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F10BAC-4B03-F634-2EB6-673B6C990708}"/>
              </a:ext>
            </a:extLst>
          </p:cNvPr>
          <p:cNvSpPr txBox="1"/>
          <p:nvPr/>
        </p:nvSpPr>
        <p:spPr>
          <a:xfrm>
            <a:off x="412530" y="4095905"/>
            <a:ext cx="11931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ingFang SC Thin" panose="020B0200000000000000" pitchFamily="34" charset="-122"/>
              </a:rPr>
              <a:t>3. Particle Picking: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Get mixed collections of different views</a:t>
            </a:r>
          </a:p>
          <a:p>
            <a:r>
              <a:rPr kumimoji="1" lang="en-US" altLang="zh-CN" sz="2800" dirty="0">
                <a:latin typeface="PingFang SC Thin" panose="020B0200000000000000" pitchFamily="34" charset="-122"/>
              </a:rPr>
              <a:t>4. 2D/3D classification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5: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Unknown Orientation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Cross-Correlation/EM</a:t>
            </a:r>
            <a:endParaRPr kumimoji="1" lang="en-US" altLang="zh-CN" sz="2800" dirty="0">
              <a:latin typeface="PingFang SC Thin" panose="020B02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614E38-322D-2595-7685-AC791133E82E}"/>
              </a:ext>
            </a:extLst>
          </p:cNvPr>
          <p:cNvSpPr/>
          <p:nvPr/>
        </p:nvSpPr>
        <p:spPr>
          <a:xfrm>
            <a:off x="412530" y="2474667"/>
            <a:ext cx="11122978" cy="162123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2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2443C93-6047-04EF-4EA4-BCC8AAC68005}"/>
              </a:ext>
            </a:extLst>
          </p:cNvPr>
          <p:cNvSpPr txBox="1"/>
          <p:nvPr/>
        </p:nvSpPr>
        <p:spPr>
          <a:xfrm>
            <a:off x="3592285" y="6437085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reference: Cryo-EM Imaging Basics,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张晓骁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289DB5-2D53-0F44-885A-D36703F6A111}"/>
              </a:ext>
            </a:extLst>
          </p:cNvPr>
          <p:cNvSpPr txBox="1"/>
          <p:nvPr/>
        </p:nvSpPr>
        <p:spPr>
          <a:xfrm>
            <a:off x="0" y="0"/>
            <a:ext cx="3778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CTF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estimation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974C42-18B6-E35C-C151-B11C4F09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3" y="712680"/>
            <a:ext cx="6741424" cy="564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3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34E736-47E3-DBC0-992B-0D86B0EF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22" y="674237"/>
            <a:ext cx="9559178" cy="55095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443C93-6047-04EF-4EA4-BCC8AAC68005}"/>
              </a:ext>
            </a:extLst>
          </p:cNvPr>
          <p:cNvSpPr txBox="1"/>
          <p:nvPr/>
        </p:nvSpPr>
        <p:spPr>
          <a:xfrm>
            <a:off x="3592285" y="6437085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reference: Cryo-EM Imaging Basics,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张晓骁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289DB5-2D53-0F44-885A-D36703F6A111}"/>
              </a:ext>
            </a:extLst>
          </p:cNvPr>
          <p:cNvSpPr txBox="1"/>
          <p:nvPr/>
        </p:nvSpPr>
        <p:spPr>
          <a:xfrm>
            <a:off x="0" y="0"/>
            <a:ext cx="8085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CTF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estimation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–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zero-crossings</a:t>
            </a:r>
          </a:p>
        </p:txBody>
      </p:sp>
    </p:spTree>
    <p:extLst>
      <p:ext uri="{BB962C8B-B14F-4D97-AF65-F5344CB8AC3E}">
        <p14:creationId xmlns:p14="http://schemas.microsoft.com/office/powerpoint/2010/main" val="89355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D18111-9663-4801-7B9C-AAC01EB46339}"/>
              </a:ext>
            </a:extLst>
          </p:cNvPr>
          <p:cNvSpPr txBox="1"/>
          <p:nvPr/>
        </p:nvSpPr>
        <p:spPr>
          <a:xfrm>
            <a:off x="412531" y="1089673"/>
            <a:ext cx="11366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sz="2800" dirty="0">
                <a:latin typeface="PingFang SC Thin" panose="020B0200000000000000" pitchFamily="34" charset="-122"/>
              </a:rPr>
              <a:t>From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movie frames </a:t>
            </a:r>
            <a:r>
              <a:rPr kumimoji="1" lang="en-US" altLang="zh-CN" sz="2800" dirty="0">
                <a:latin typeface="PingFang SC Thin" panose="020B0200000000000000" pitchFamily="34" charset="-122"/>
              </a:rPr>
              <a:t>to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micrograph 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1: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Beam-induced motion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Motion correction.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2: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Radiation damage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Dose weighting.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F8CBDC-0A6F-1158-363B-169A6E16D080}"/>
                  </a:ext>
                </a:extLst>
              </p:cNvPr>
              <p:cNvSpPr txBox="1"/>
              <p:nvPr/>
            </p:nvSpPr>
            <p:spPr>
              <a:xfrm>
                <a:off x="0" y="144612"/>
                <a:ext cx="93550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PingFang SC Thin" panose="020B0200000000000000" pitchFamily="34" charset="-122"/>
                  </a:rPr>
                  <a:t>Preprocessing for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CN" sz="3600" dirty="0">
                    <a:latin typeface="PingFang SC Thin" panose="020B0200000000000000" pitchFamily="34" charset="-122"/>
                  </a:rPr>
                  <a:t>.</a:t>
                </a:r>
                <a:r>
                  <a:rPr kumimoji="1" lang="zh-CN" altLang="en-US" sz="3600" dirty="0">
                    <a:latin typeface="PingFang SC Thin" panose="020B0200000000000000" pitchFamily="34" charset="-122"/>
                  </a:rPr>
                  <a:t> </a:t>
                </a:r>
                <a:endParaRPr kumimoji="1" lang="en-US" altLang="zh-CN" sz="360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F8CBDC-0A6F-1158-363B-169A6E16D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612"/>
                <a:ext cx="9355015" cy="646331"/>
              </a:xfrm>
              <a:prstGeom prst="rect">
                <a:avLst/>
              </a:prstGeom>
              <a:blipFill>
                <a:blip r:embed="rId2"/>
                <a:stretch>
                  <a:fillRect l="-2035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0BA2A4D-CF2C-A01F-BB25-DDF180BDBB4D}"/>
              </a:ext>
            </a:extLst>
          </p:cNvPr>
          <p:cNvSpPr txBox="1"/>
          <p:nvPr/>
        </p:nvSpPr>
        <p:spPr>
          <a:xfrm>
            <a:off x="412531" y="2592789"/>
            <a:ext cx="11366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ingFang SC Thin" panose="020B0200000000000000" pitchFamily="34" charset="-122"/>
              </a:rPr>
              <a:t>2. CTF estimation</a:t>
            </a:r>
            <a:endParaRPr kumimoji="1" lang="en-US" altLang="zh-CN" sz="2800" b="1" dirty="0">
              <a:latin typeface="PingFang SC Thin" panose="020B0200000000000000" pitchFamily="34" charset="-122"/>
            </a:endParaRP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3: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Imperfect Imaging transfer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CTF.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4: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Zero-crossings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Defocus range.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F10BAC-4B03-F634-2EB6-673B6C990708}"/>
              </a:ext>
            </a:extLst>
          </p:cNvPr>
          <p:cNvSpPr txBox="1"/>
          <p:nvPr/>
        </p:nvSpPr>
        <p:spPr>
          <a:xfrm>
            <a:off x="412530" y="4095905"/>
            <a:ext cx="11931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ingFang SC Thin" panose="020B0200000000000000" pitchFamily="34" charset="-122"/>
              </a:rPr>
              <a:t>3. Particle Picking: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Get mixed collections of different views</a:t>
            </a:r>
          </a:p>
          <a:p>
            <a:r>
              <a:rPr kumimoji="1" lang="en-US" altLang="zh-CN" sz="2800" dirty="0">
                <a:latin typeface="PingFang SC Thin" panose="020B0200000000000000" pitchFamily="34" charset="-122"/>
              </a:rPr>
              <a:t>4. 2D/3D classification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5: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Unknown Orientation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Cross-Correlation/EM</a:t>
            </a:r>
            <a:endParaRPr kumimoji="1" lang="en-US" altLang="zh-CN" sz="2800" dirty="0">
              <a:latin typeface="PingFang SC Thin" panose="020B02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614E38-322D-2595-7685-AC791133E82E}"/>
              </a:ext>
            </a:extLst>
          </p:cNvPr>
          <p:cNvSpPr/>
          <p:nvPr/>
        </p:nvSpPr>
        <p:spPr>
          <a:xfrm>
            <a:off x="158262" y="4078320"/>
            <a:ext cx="11781691" cy="51126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265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94D5E0-50DD-BB6C-3EAC-14373F63576C}"/>
              </a:ext>
            </a:extLst>
          </p:cNvPr>
          <p:cNvSpPr txBox="1"/>
          <p:nvPr/>
        </p:nvSpPr>
        <p:spPr>
          <a:xfrm>
            <a:off x="0" y="0"/>
            <a:ext cx="3826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Particle Picking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9FE82E-B370-E5C9-033B-6CE412EE3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"/>
          <a:stretch/>
        </p:blipFill>
        <p:spPr>
          <a:xfrm>
            <a:off x="2254468" y="920750"/>
            <a:ext cx="7949981" cy="5016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F8678C-7569-62D9-E1DE-E25F01DC1885}"/>
              </a:ext>
            </a:extLst>
          </p:cNvPr>
          <p:cNvSpPr txBox="1"/>
          <p:nvPr/>
        </p:nvSpPr>
        <p:spPr>
          <a:xfrm>
            <a:off x="3592285" y="6437085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reference: Cryo-EM Imaging Basics,</a:t>
            </a:r>
            <a:r>
              <a:rPr kumimoji="1" lang="zh-CN" altLang="en-US" sz="140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张晓骁</a:t>
            </a:r>
            <a:r>
              <a:rPr kumimoji="1" lang="en-US" altLang="zh-CN" sz="140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endParaRPr kumimoji="1" lang="zh-CN" altLang="en-US" sz="140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16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2D97B98-E2B3-FEC8-E1E2-9C393B9BFD1A}"/>
              </a:ext>
            </a:extLst>
          </p:cNvPr>
          <p:cNvSpPr txBox="1"/>
          <p:nvPr/>
        </p:nvSpPr>
        <p:spPr>
          <a:xfrm>
            <a:off x="3592285" y="6437085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reference: Cryo-EM Imaging Basics,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张晓骁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6C6CCD-B33F-A389-C65C-B6907CF657F2}"/>
              </a:ext>
            </a:extLst>
          </p:cNvPr>
          <p:cNvSpPr txBox="1"/>
          <p:nvPr/>
        </p:nvSpPr>
        <p:spPr>
          <a:xfrm>
            <a:off x="0" y="0"/>
            <a:ext cx="3826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Particle Picking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A545D1-59A8-DDCF-25F3-03A91388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2" y="1058780"/>
            <a:ext cx="8648481" cy="47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6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807739-4281-668E-8752-DDFE8C82D6CE}"/>
              </a:ext>
            </a:extLst>
          </p:cNvPr>
          <p:cNvSpPr txBox="1"/>
          <p:nvPr/>
        </p:nvSpPr>
        <p:spPr>
          <a:xfrm>
            <a:off x="0" y="0"/>
            <a:ext cx="1596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Recall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CF6105-994B-080C-29DF-7EC83BCA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55" y="977807"/>
            <a:ext cx="8245929" cy="46991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510684-1735-3017-231F-70354E47F29F}"/>
              </a:ext>
            </a:extLst>
          </p:cNvPr>
          <p:cNvSpPr txBox="1"/>
          <p:nvPr/>
        </p:nvSpPr>
        <p:spPr>
          <a:xfrm>
            <a:off x="3592285" y="6437085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reference: Cryo-EM Imaging Basics,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张晓骁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17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58CCB9-5809-13AD-026F-F4F01A9D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59" y="928222"/>
            <a:ext cx="8779860" cy="5344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B320A3-EB8C-5184-62D3-A214B2B2B190}"/>
              </a:ext>
            </a:extLst>
          </p:cNvPr>
          <p:cNvSpPr txBox="1"/>
          <p:nvPr/>
        </p:nvSpPr>
        <p:spPr>
          <a:xfrm>
            <a:off x="0" y="0"/>
            <a:ext cx="4184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2D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Classification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0F9798-A9D2-E13A-5191-BFC73E7B1E13}"/>
              </a:ext>
            </a:extLst>
          </p:cNvPr>
          <p:cNvSpPr txBox="1"/>
          <p:nvPr/>
        </p:nvSpPr>
        <p:spPr>
          <a:xfrm>
            <a:off x="3592285" y="6437085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reference: Cryo-EM Imaging Basics,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张晓骁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940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9638E0B-D956-C5C3-615F-9F751B120366}"/>
              </a:ext>
            </a:extLst>
          </p:cNvPr>
          <p:cNvSpPr/>
          <p:nvPr/>
        </p:nvSpPr>
        <p:spPr>
          <a:xfrm>
            <a:off x="412531" y="3846524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63EEA6-2B2D-2D7D-9A9F-ADC56A38435C}"/>
              </a:ext>
            </a:extLst>
          </p:cNvPr>
          <p:cNvSpPr txBox="1"/>
          <p:nvPr/>
        </p:nvSpPr>
        <p:spPr>
          <a:xfrm>
            <a:off x="0" y="0"/>
            <a:ext cx="8488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3D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Reconstruction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Problem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Setting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EB5291-8868-D7E5-2DD5-0D04290B5BB7}"/>
                  </a:ext>
                </a:extLst>
              </p:cNvPr>
              <p:cNvSpPr txBox="1"/>
              <p:nvPr/>
            </p:nvSpPr>
            <p:spPr>
              <a:xfrm>
                <a:off x="412531" y="913827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complicated.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Low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SNR.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 </a:t>
                </a:r>
                <a:endParaRPr kumimoji="1" lang="en-US" altLang="zh-CN" sz="2800" dirty="0">
                  <a:latin typeface="PingFang SC Thin" panose="020B0200000000000000" pitchFamily="34" charset="-122"/>
                </a:endParaRPr>
              </a:p>
              <a:p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EB5291-8868-D7E5-2DD5-0D04290B5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1" y="913827"/>
                <a:ext cx="11366938" cy="3108543"/>
              </a:xfrm>
              <a:prstGeom prst="rect">
                <a:avLst/>
              </a:prstGeom>
              <a:blipFill>
                <a:blip r:embed="rId2"/>
                <a:stretch>
                  <a:fillRect l="-1339" t="-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BF9B5B8-0F24-CB6B-A7C5-1DA377AF8B80}"/>
              </a:ext>
            </a:extLst>
          </p:cNvPr>
          <p:cNvSpPr txBox="1"/>
          <p:nvPr/>
        </p:nvSpPr>
        <p:spPr>
          <a:xfrm>
            <a:off x="561293" y="4070617"/>
            <a:ext cx="11366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PingFang SC Thin" panose="020B0200000000000000" pitchFamily="34" charset="-122"/>
              </a:rPr>
              <a:t>Imagine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 err="1">
                <a:latin typeface="PingFang SC Thin" panose="020B0200000000000000" pitchFamily="34" charset="-122"/>
              </a:rPr>
              <a:t>NeRF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reconstructing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a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dynamic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object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with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completely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unposed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views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of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extremely</a:t>
            </a:r>
            <a:r>
              <a:rPr kumimoji="1" lang="zh-CN" altLang="en-US" sz="2800" b="1" dirty="0">
                <a:solidFill>
                  <a:schemeClr val="accent5">
                    <a:lumMod val="75000"/>
                  </a:schemeClr>
                </a:solidFill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low</a:t>
            </a:r>
            <a:r>
              <a:rPr kumimoji="1" lang="zh-CN" altLang="en-US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SNR</a:t>
            </a: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PingFang SC Thin" panose="020B0200000000000000" pitchFamily="34" charset="-122"/>
              </a:rPr>
              <a:t>.</a:t>
            </a:r>
            <a:endParaRPr kumimoji="1" lang="en-US" altLang="zh-CN" sz="2800" b="1" dirty="0">
              <a:latin typeface="PingFang SC Thin" panose="020B02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E51AD4-94E5-889A-733A-C0141FEF6C6E}"/>
              </a:ext>
            </a:extLst>
          </p:cNvPr>
          <p:cNvSpPr/>
          <p:nvPr/>
        </p:nvSpPr>
        <p:spPr>
          <a:xfrm>
            <a:off x="896816" y="1352705"/>
            <a:ext cx="7772399" cy="44092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96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F829E7-87C0-7339-A832-D65276A2BBE4}"/>
              </a:ext>
            </a:extLst>
          </p:cNvPr>
          <p:cNvSpPr txBox="1"/>
          <p:nvPr/>
        </p:nvSpPr>
        <p:spPr>
          <a:xfrm>
            <a:off x="0" y="0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Workflow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FD19EC-8C3B-4DCF-13E6-3BC406F99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50" b="58942"/>
          <a:stretch/>
        </p:blipFill>
        <p:spPr>
          <a:xfrm>
            <a:off x="875363" y="707886"/>
            <a:ext cx="4332921" cy="48883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5D2F48-EA50-243F-C2D8-80F366FF0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40677" r="38951" b="3731"/>
          <a:stretch/>
        </p:blipFill>
        <p:spPr>
          <a:xfrm>
            <a:off x="5537349" y="413751"/>
            <a:ext cx="3702397" cy="603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3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216B3D-AD4E-FA91-ECE2-5E307C3171FB}"/>
              </a:ext>
            </a:extLst>
          </p:cNvPr>
          <p:cNvSpPr txBox="1"/>
          <p:nvPr/>
        </p:nvSpPr>
        <p:spPr>
          <a:xfrm>
            <a:off x="0" y="0"/>
            <a:ext cx="805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Core problem: 3D Reconstruction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4" name="2627444296" descr="2627444296">
            <a:hlinkClick r:id="" action="ppaction://media"/>
            <a:extLst>
              <a:ext uri="{FF2B5EF4-FFF2-40B4-BE49-F238E27FC236}">
                <a16:creationId xmlns:a16="http://schemas.microsoft.com/office/drawing/2014/main" id="{04A52E51-86EA-9AFE-02B7-026BF5A17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1984" y="883733"/>
            <a:ext cx="9875594" cy="55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3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216B3D-AD4E-FA91-ECE2-5E307C3171FB}"/>
              </a:ext>
            </a:extLst>
          </p:cNvPr>
          <p:cNvSpPr txBox="1"/>
          <p:nvPr/>
        </p:nvSpPr>
        <p:spPr>
          <a:xfrm>
            <a:off x="0" y="0"/>
            <a:ext cx="805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Core problem: 3D Reconstruction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/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trike="sngStrike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complicated.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  <a:endParaRPr kumimoji="1" lang="en-US" altLang="zh-CN" sz="2800" b="1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blipFill>
                <a:blip r:embed="rId2"/>
                <a:stretch>
                  <a:fillRect l="-1453" t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CD52730-4660-3045-316F-051637625A11}"/>
              </a:ext>
            </a:extLst>
          </p:cNvPr>
          <p:cNvSpPr/>
          <p:nvPr/>
        </p:nvSpPr>
        <p:spPr>
          <a:xfrm>
            <a:off x="254270" y="2048154"/>
            <a:ext cx="10633829" cy="42800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4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25FC64-1C8A-4F63-9B98-445B0DB89D15}"/>
              </a:ext>
            </a:extLst>
          </p:cNvPr>
          <p:cNvSpPr txBox="1"/>
          <p:nvPr/>
        </p:nvSpPr>
        <p:spPr>
          <a:xfrm>
            <a:off x="0" y="0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Image Forward Model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774189-090C-2CA0-F9D8-CFFFC564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3" r="42174" b="1699"/>
          <a:stretch/>
        </p:blipFill>
        <p:spPr>
          <a:xfrm>
            <a:off x="1253289" y="1025538"/>
            <a:ext cx="9685421" cy="18889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FDA7FE-259B-1852-1B34-E7BF07827D9C}"/>
                  </a:ext>
                </a:extLst>
              </p:cNvPr>
              <p:cNvSpPr txBox="1"/>
              <p:nvPr/>
            </p:nvSpPr>
            <p:spPr>
              <a:xfrm>
                <a:off x="825062" y="2914496"/>
                <a:ext cx="1136693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Ultralight" panose="020B0100000000000000" pitchFamily="34" charset="-122"/>
                    <a:ea typeface="PingFang SC Ultralight" panose="020B01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i="1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 is volume of electron density.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,  rotation in 3D space.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 is translation.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noise ~ some distribution.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 is </a:t>
                </a:r>
                <a:r>
                  <a:rPr kumimoji="1" lang="en-US" altLang="zh-CN" sz="2800">
                    <a:latin typeface="PingFang SC Thin" panose="020B0200000000000000" pitchFamily="34" charset="-122"/>
                  </a:rPr>
                  <a:t>point spread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function.</a:t>
                </a: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  <a:p>
                <a:endParaRPr kumimoji="1" lang="en-US" altLang="zh-CN" sz="2800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FDA7FE-259B-1852-1B34-E7BF07827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62" y="2914496"/>
                <a:ext cx="11366938" cy="2677656"/>
              </a:xfrm>
              <a:prstGeom prst="rect">
                <a:avLst/>
              </a:prstGeom>
              <a:blipFill>
                <a:blip r:embed="rId3"/>
                <a:stretch>
                  <a:fillRect l="-1338" t="-5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16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25FC64-1C8A-4F63-9B98-445B0DB89D15}"/>
              </a:ext>
            </a:extLst>
          </p:cNvPr>
          <p:cNvSpPr txBox="1"/>
          <p:nvPr/>
        </p:nvSpPr>
        <p:spPr>
          <a:xfrm>
            <a:off x="0" y="0"/>
            <a:ext cx="5362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Fourier Slice Theorem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7ECC08-31BF-CF25-AD8C-B4D4D2C80FEA}"/>
              </a:ext>
            </a:extLst>
          </p:cNvPr>
          <p:cNvSpPr/>
          <p:nvPr/>
        </p:nvSpPr>
        <p:spPr>
          <a:xfrm>
            <a:off x="636104" y="5215419"/>
            <a:ext cx="11274924" cy="1440897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effectLst/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The Fourier transform of a 1D projection of V is a 1D slice through the origin of V​ in the Fourier domain, where the slice is perpendicular to the projection direction.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40A21-B6D7-C4E0-22A2-626125254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26" y="707886"/>
            <a:ext cx="8772939" cy="424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25FC64-1C8A-4F63-9B98-445B0DB89D15}"/>
              </a:ext>
            </a:extLst>
          </p:cNvPr>
          <p:cNvSpPr txBox="1"/>
          <p:nvPr/>
        </p:nvSpPr>
        <p:spPr>
          <a:xfrm>
            <a:off x="0" y="0"/>
            <a:ext cx="7483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Proof of Fourier Slice Theorem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EDC81A-C41F-B3CE-4D43-D3041E27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840369"/>
            <a:ext cx="10740887" cy="51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4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25FC64-1C8A-4F63-9B98-445B0DB89D15}"/>
              </a:ext>
            </a:extLst>
          </p:cNvPr>
          <p:cNvSpPr txBox="1"/>
          <p:nvPr/>
        </p:nvSpPr>
        <p:spPr>
          <a:xfrm>
            <a:off x="0" y="0"/>
            <a:ext cx="7483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Proof of Fourier Slice Theorem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D721F7-C679-8363-6A3B-1422610A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7817"/>
            <a:ext cx="10820400" cy="54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671275-B3A4-41B1-8AB0-6ECFF7957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"/>
          <a:stretch/>
        </p:blipFill>
        <p:spPr>
          <a:xfrm>
            <a:off x="411763" y="1282902"/>
            <a:ext cx="6361044" cy="39386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072E51-41FB-275C-AB15-570C64F76771}"/>
              </a:ext>
            </a:extLst>
          </p:cNvPr>
          <p:cNvSpPr txBox="1"/>
          <p:nvPr/>
        </p:nvSpPr>
        <p:spPr>
          <a:xfrm>
            <a:off x="0" y="0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Problem of Applying FST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5F886B-40A4-44C4-2C40-D95BADC71FB2}"/>
              </a:ext>
            </a:extLst>
          </p:cNvPr>
          <p:cNvSpPr txBox="1"/>
          <p:nvPr/>
        </p:nvSpPr>
        <p:spPr>
          <a:xfrm>
            <a:off x="3592285" y="6437085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reference: Cryo-EM Imaging Basics,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张晓骁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541DC3-F79E-A9F5-2AA8-294FD5516C4F}"/>
              </a:ext>
            </a:extLst>
          </p:cNvPr>
          <p:cNvSpPr txBox="1"/>
          <p:nvPr/>
        </p:nvSpPr>
        <p:spPr>
          <a:xfrm>
            <a:off x="6772807" y="2128855"/>
            <a:ext cx="50074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PingFang SC Thin" panose="020B0200000000000000" pitchFamily="34" charset="-122"/>
              </a:rPr>
              <a:t>Problem :</a:t>
            </a:r>
          </a:p>
          <a:p>
            <a:r>
              <a:rPr kumimoji="1" lang="en-US" altLang="zh-CN" sz="2800" b="1" dirty="0">
                <a:latin typeface="PingFang SC Thin" panose="020B0200000000000000" pitchFamily="34" charset="-122"/>
              </a:rPr>
              <a:t>-  Uneven frequency</a:t>
            </a:r>
          </a:p>
          <a:p>
            <a:pPr marL="457200" indent="-457200">
              <a:buFontTx/>
              <a:buChar char="-"/>
            </a:pPr>
            <a:r>
              <a:rPr kumimoji="1" lang="en-US" altLang="zh-CN" sz="2800" b="1" dirty="0">
                <a:latin typeface="PingFang SC Thin" panose="020B0200000000000000" pitchFamily="34" charset="-122"/>
              </a:rPr>
              <a:t>Missing-wedges</a:t>
            </a:r>
          </a:p>
          <a:p>
            <a:pPr marL="457200" indent="-457200">
              <a:buFontTx/>
              <a:buChar char="-"/>
            </a:pPr>
            <a:r>
              <a:rPr kumimoji="1" lang="en-US" altLang="zh-CN" sz="2800" b="1" dirty="0">
                <a:latin typeface="PingFang SC Thin" panose="020B0200000000000000" pitchFamily="34" charset="-122"/>
              </a:rPr>
              <a:t>Not directly suitable for FFT</a:t>
            </a:r>
          </a:p>
        </p:txBody>
      </p:sp>
    </p:spTree>
    <p:extLst>
      <p:ext uri="{BB962C8B-B14F-4D97-AF65-F5344CB8AC3E}">
        <p14:creationId xmlns:p14="http://schemas.microsoft.com/office/powerpoint/2010/main" val="260210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96E961E-3C38-3145-40E5-5AB291F81699}"/>
              </a:ext>
            </a:extLst>
          </p:cNvPr>
          <p:cNvSpPr/>
          <p:nvPr/>
        </p:nvSpPr>
        <p:spPr>
          <a:xfrm>
            <a:off x="412531" y="2689873"/>
            <a:ext cx="11515700" cy="2625241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63EEA6-2B2D-2D7D-9A9F-ADC56A38435C}"/>
              </a:ext>
            </a:extLst>
          </p:cNvPr>
          <p:cNvSpPr txBox="1"/>
          <p:nvPr/>
        </p:nvSpPr>
        <p:spPr>
          <a:xfrm>
            <a:off x="0" y="0"/>
            <a:ext cx="8488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3D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Reconstruction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Problem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Setting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8E57E2-BE7E-2AB6-D15F-7F4FD208C33C}"/>
                  </a:ext>
                </a:extLst>
              </p:cNvPr>
              <p:cNvSpPr txBox="1"/>
              <p:nvPr/>
            </p:nvSpPr>
            <p:spPr>
              <a:xfrm>
                <a:off x="412531" y="1221826"/>
                <a:ext cx="1136693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Given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a</a:t>
                </a:r>
                <a:r>
                  <a:rPr kumimoji="1" lang="zh-CN" altLang="en-US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collection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of</a:t>
                </a:r>
                <a:r>
                  <a:rPr kumimoji="1" lang="zh-CN" altLang="en-US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observations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from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calibrated</a:t>
                </a:r>
                <a:r>
                  <a:rPr kumimoji="1" lang="zh-CN" altLang="en-US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views,</a:t>
                </a:r>
                <a:r>
                  <a:rPr kumimoji="1" lang="zh-CN" altLang="en-US" sz="2800" dirty="0">
                    <a:latin typeface="PingFang SC Thin" panose="020B0200000000000000" pitchFamily="34" charset="-122"/>
                    <a:ea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CN" sz="2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CN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zh-CN" alt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.</a:t>
                </a:r>
                <a:r>
                  <a:rPr kumimoji="1" lang="zh-CN" altLang="en-US" sz="2800" b="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We</a:t>
                </a:r>
                <a:r>
                  <a:rPr kumimoji="1" lang="zh-CN" altLang="en-US" sz="2800" b="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want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to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reconstruct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8E57E2-BE7E-2AB6-D15F-7F4FD208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1" y="1221826"/>
                <a:ext cx="11366938" cy="954107"/>
              </a:xfrm>
              <a:prstGeom prst="rect">
                <a:avLst/>
              </a:prstGeom>
              <a:blipFill>
                <a:blip r:embed="rId2"/>
                <a:stretch>
                  <a:fillRect l="-1116" t="-5263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EB5291-8868-D7E5-2DD5-0D04290B5BB7}"/>
                  </a:ext>
                </a:extLst>
              </p:cNvPr>
              <p:cNvSpPr txBox="1"/>
              <p:nvPr/>
            </p:nvSpPr>
            <p:spPr>
              <a:xfrm>
                <a:off x="412531" y="2689873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complicated.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Low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SNR.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 </a:t>
                </a:r>
                <a:endParaRPr kumimoji="1" lang="en-US" altLang="zh-CN" sz="2800" dirty="0">
                  <a:latin typeface="PingFang SC Thin" panose="020B0200000000000000" pitchFamily="34" charset="-122"/>
                </a:endParaRPr>
              </a:p>
              <a:p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EB5291-8868-D7E5-2DD5-0D04290B5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1" y="2689873"/>
                <a:ext cx="11366938" cy="3108543"/>
              </a:xfrm>
              <a:prstGeom prst="rect">
                <a:avLst/>
              </a:prstGeom>
              <a:blipFill>
                <a:blip r:embed="rId3"/>
                <a:stretch>
                  <a:fillRect l="-1339" t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56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E5DFF7-F284-D391-90CE-DA51855A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4" y="1093304"/>
            <a:ext cx="11030309" cy="50435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66DDB9-978F-78F0-73C6-C164B1DA4DAF}"/>
              </a:ext>
            </a:extLst>
          </p:cNvPr>
          <p:cNvSpPr txBox="1"/>
          <p:nvPr/>
        </p:nvSpPr>
        <p:spPr>
          <a:xfrm>
            <a:off x="0" y="0"/>
            <a:ext cx="2781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Filtered BP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12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466DDB9-978F-78F0-73C6-C164B1DA4DAF}"/>
              </a:ext>
            </a:extLst>
          </p:cNvPr>
          <p:cNvSpPr txBox="1"/>
          <p:nvPr/>
        </p:nvSpPr>
        <p:spPr>
          <a:xfrm>
            <a:off x="0" y="0"/>
            <a:ext cx="2781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Filtered BP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2C30D-E7FD-8788-BA9E-7D69C1BE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3083"/>
            <a:ext cx="12192000" cy="359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3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466DDB9-978F-78F0-73C6-C164B1DA4DAF}"/>
              </a:ext>
            </a:extLst>
          </p:cNvPr>
          <p:cNvSpPr txBox="1"/>
          <p:nvPr/>
        </p:nvSpPr>
        <p:spPr>
          <a:xfrm>
            <a:off x="0" y="0"/>
            <a:ext cx="2781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Filtered BP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9C1CD9-A433-B95E-9987-E6332D52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74" y="863929"/>
            <a:ext cx="10224052" cy="51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25FC64-1C8A-4F63-9B98-445B0DB89D15}"/>
              </a:ext>
            </a:extLst>
          </p:cNvPr>
          <p:cNvSpPr txBox="1"/>
          <p:nvPr/>
        </p:nvSpPr>
        <p:spPr>
          <a:xfrm>
            <a:off x="0" y="0"/>
            <a:ext cx="8677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Formation Model in Fourier Domain 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219CD-E242-CFF5-2F4B-7B559EEEE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1" r="12394"/>
          <a:stretch/>
        </p:blipFill>
        <p:spPr>
          <a:xfrm>
            <a:off x="530087" y="1109716"/>
            <a:ext cx="11131826" cy="1804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0CB349-1EE3-DCF7-977E-25AD6E58BE3A}"/>
                  </a:ext>
                </a:extLst>
              </p:cNvPr>
              <p:cNvSpPr txBox="1"/>
              <p:nvPr/>
            </p:nvSpPr>
            <p:spPr>
              <a:xfrm>
                <a:off x="825062" y="2914496"/>
                <a:ext cx="11366938" cy="274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Ultralight" panose="020B0100000000000000" pitchFamily="34" charset="-122"/>
                    <a:ea typeface="PingFang SC Ultralight" panose="020B0100000000000000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  <a:ea typeface="PingFang SC Ultralight" panose="020B0100000000000000" pitchFamily="34" charset="-122"/>
                          </a:rPr>
                        </m:ctrlPr>
                      </m:accPr>
                      <m:e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  <a:ea typeface="PingFang SC Ultralight" panose="020B0100000000000000" pitchFamily="34" charset="-122"/>
                          </a:rPr>
                          <m:t>𝑉</m:t>
                        </m:r>
                      </m:e>
                    </m:acc>
                  </m:oMath>
                </a14:m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 is volume of electron density.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acc>
                      <m:accPr>
                        <m:chr m:val="̂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,  rotation &amp; slice in 3D space.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 phase shift.</a:t>
                </a:r>
              </a:p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-  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  ~ </a:t>
                </a:r>
                <a:r>
                  <a:rPr kumimoji="1" lang="en-US" altLang="zh-CN" sz="2800" dirty="0" err="1">
                    <a:latin typeface="PingFang SC Thin" panose="020B0200000000000000" pitchFamily="34" charset="-122"/>
                  </a:rPr>
                  <a:t>Gaussion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 is contrast transfer function.</a:t>
                </a: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  <a:p>
                <a:endParaRPr kumimoji="1" lang="en-US" altLang="zh-CN" sz="2800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0CB349-1EE3-DCF7-977E-25AD6E58B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62" y="2914496"/>
                <a:ext cx="11366938" cy="2744662"/>
              </a:xfrm>
              <a:prstGeom prst="rect">
                <a:avLst/>
              </a:prstGeom>
              <a:blipFill>
                <a:blip r:embed="rId3"/>
                <a:stretch>
                  <a:fillRect l="-1338" t="-4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35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216B3D-AD4E-FA91-ECE2-5E307C3171FB}"/>
              </a:ext>
            </a:extLst>
          </p:cNvPr>
          <p:cNvSpPr txBox="1"/>
          <p:nvPr/>
        </p:nvSpPr>
        <p:spPr>
          <a:xfrm>
            <a:off x="0" y="0"/>
            <a:ext cx="805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Core problem: 3D Reconstruction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/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trike="sngStrike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complicated.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  <a:endParaRPr kumimoji="1" lang="en-US" altLang="zh-CN" sz="2800" b="1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blipFill>
                <a:blip r:embed="rId2"/>
                <a:stretch>
                  <a:fillRect l="-1453" t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CD52730-4660-3045-316F-051637625A11}"/>
              </a:ext>
            </a:extLst>
          </p:cNvPr>
          <p:cNvSpPr/>
          <p:nvPr/>
        </p:nvSpPr>
        <p:spPr>
          <a:xfrm>
            <a:off x="254270" y="1620148"/>
            <a:ext cx="10633829" cy="42800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810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/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trike="sngStrike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complicated.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but</a:t>
                </a:r>
                <a:r>
                  <a:rPr kumimoji="1" lang="zh-CN" altLang="en-US" sz="2800" b="1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with an initial model.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  <a:endParaRPr kumimoji="1" lang="en-US" altLang="zh-CN" sz="2800" b="1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blipFill>
                <a:blip r:embed="rId2"/>
                <a:stretch>
                  <a:fillRect l="-1453" t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CD52730-4660-3045-316F-051637625A11}"/>
              </a:ext>
            </a:extLst>
          </p:cNvPr>
          <p:cNvSpPr/>
          <p:nvPr/>
        </p:nvSpPr>
        <p:spPr>
          <a:xfrm>
            <a:off x="254270" y="1620148"/>
            <a:ext cx="10633829" cy="42800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216B3D-AD4E-FA91-ECE2-5E307C3171FB}"/>
              </a:ext>
            </a:extLst>
          </p:cNvPr>
          <p:cNvSpPr txBox="1"/>
          <p:nvPr/>
        </p:nvSpPr>
        <p:spPr>
          <a:xfrm>
            <a:off x="0" y="0"/>
            <a:ext cx="805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Core problem: 3D Reconstruction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790CD3-C204-80B1-E7F6-D38BE4DF16C4}"/>
              </a:ext>
            </a:extLst>
          </p:cNvPr>
          <p:cNvSpPr/>
          <p:nvPr/>
        </p:nvSpPr>
        <p:spPr>
          <a:xfrm>
            <a:off x="422030" y="3679088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Given a good </a:t>
            </a:r>
            <a:r>
              <a:rPr kumimoji="1" lang="en-US" altLang="zh-CN" sz="3200" dirty="0">
                <a:solidFill>
                  <a:srgbClr val="C00000"/>
                </a:solidFill>
              </a:rPr>
              <a:t>initial model, </a:t>
            </a:r>
          </a:p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we </a:t>
            </a:r>
            <a:r>
              <a:rPr kumimoji="1" lang="en-US" altLang="zh-CN" sz="3200" dirty="0">
                <a:solidFill>
                  <a:srgbClr val="FF0000"/>
                </a:solidFill>
              </a:rPr>
              <a:t>may</a:t>
            </a:r>
            <a:r>
              <a:rPr kumimoji="1" lang="en-US" altLang="zh-CN" sz="3200" dirty="0">
                <a:solidFill>
                  <a:schemeClr val="tx1"/>
                </a:solidFill>
              </a:rPr>
              <a:t> apply </a:t>
            </a:r>
            <a:r>
              <a:rPr kumimoji="1" lang="en-US" altLang="zh-CN" sz="3200" dirty="0">
                <a:solidFill>
                  <a:srgbClr val="C00000"/>
                </a:solidFill>
              </a:rPr>
              <a:t>Expectation-maximization approach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0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CD52730-4660-3045-316F-051637625A11}"/>
              </a:ext>
            </a:extLst>
          </p:cNvPr>
          <p:cNvSpPr/>
          <p:nvPr/>
        </p:nvSpPr>
        <p:spPr>
          <a:xfrm>
            <a:off x="254270" y="1620148"/>
            <a:ext cx="10633829" cy="42800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216B3D-AD4E-FA91-ECE2-5E307C3171FB}"/>
              </a:ext>
            </a:extLst>
          </p:cNvPr>
          <p:cNvSpPr txBox="1"/>
          <p:nvPr/>
        </p:nvSpPr>
        <p:spPr>
          <a:xfrm>
            <a:off x="0" y="0"/>
            <a:ext cx="805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Core problem: 3D Reconstruction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/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trike="sngStrike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complicated.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but</a:t>
                </a:r>
                <a:r>
                  <a:rPr kumimoji="1" lang="zh-CN" altLang="en-US" sz="2800" b="1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with an initial model.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  <a:endParaRPr kumimoji="1" lang="en-US" altLang="zh-CN" sz="2800" b="1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blipFill>
                <a:blip r:embed="rId2"/>
                <a:stretch>
                  <a:fillRect l="-1453" t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D790CD3-C204-80B1-E7F6-D38BE4DF16C4}"/>
              </a:ext>
            </a:extLst>
          </p:cNvPr>
          <p:cNvSpPr/>
          <p:nvPr/>
        </p:nvSpPr>
        <p:spPr>
          <a:xfrm>
            <a:off x="501543" y="3971760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Can</a:t>
            </a:r>
            <a:r>
              <a:rPr kumimoji="1" lang="zh-CN" altLang="en-US" sz="3200" dirty="0">
                <a:solidFill>
                  <a:schemeClr val="tx1"/>
                </a:solidFill>
              </a:rPr>
              <a:t> </a:t>
            </a:r>
            <a:r>
              <a:rPr kumimoji="1" lang="en-US" altLang="zh-CN" sz="3200" dirty="0">
                <a:solidFill>
                  <a:schemeClr val="tx1"/>
                </a:solidFill>
              </a:rPr>
              <a:t>we have </a:t>
            </a:r>
            <a:r>
              <a:rPr kumimoji="1" lang="en-US" altLang="zh-CN" sz="3200" dirty="0">
                <a:solidFill>
                  <a:srgbClr val="C00000"/>
                </a:solidFill>
              </a:rPr>
              <a:t>Bayesian view </a:t>
            </a:r>
            <a:r>
              <a:rPr kumimoji="1" lang="en-US" altLang="zh-CN" sz="3200" dirty="0">
                <a:solidFill>
                  <a:schemeClr val="tx1"/>
                </a:solidFill>
              </a:rPr>
              <a:t>of the image formation model </a:t>
            </a:r>
          </a:p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in </a:t>
            </a:r>
            <a:r>
              <a:rPr kumimoji="1" lang="en-US" altLang="zh-CN" sz="3200" dirty="0">
                <a:solidFill>
                  <a:srgbClr val="C00000"/>
                </a:solidFill>
              </a:rPr>
              <a:t>Fourier Domain</a:t>
            </a:r>
            <a:r>
              <a:rPr kumimoji="1" lang="en-US" altLang="zh-CN" sz="3200" dirty="0">
                <a:solidFill>
                  <a:schemeClr val="tx1"/>
                </a:solidFill>
              </a:rPr>
              <a:t>?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8A3E55-F504-FFDB-3225-FCB294C6FA9F}"/>
              </a:ext>
            </a:extLst>
          </p:cNvPr>
          <p:cNvSpPr txBox="1"/>
          <p:nvPr/>
        </p:nvSpPr>
        <p:spPr>
          <a:xfrm>
            <a:off x="1414492" y="5237852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2577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706D9B1-9210-0A9F-720B-A322654C8A02}"/>
              </a:ext>
            </a:extLst>
          </p:cNvPr>
          <p:cNvSpPr/>
          <p:nvPr/>
        </p:nvSpPr>
        <p:spPr>
          <a:xfrm>
            <a:off x="532877" y="5009322"/>
            <a:ext cx="11461683" cy="12523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25FC64-1C8A-4F63-9B98-445B0DB89D15}"/>
              </a:ext>
            </a:extLst>
          </p:cNvPr>
          <p:cNvSpPr txBox="1"/>
          <p:nvPr/>
        </p:nvSpPr>
        <p:spPr>
          <a:xfrm>
            <a:off x="0" y="0"/>
            <a:ext cx="7643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Bayesian view: image formation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3ECA8F-B1E6-2FC2-4C67-FE021C4D4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9276"/>
            <a:ext cx="11699585" cy="1721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483383-9C5C-9A13-7CE4-AF1B41244AED}"/>
                  </a:ext>
                </a:extLst>
              </p:cNvPr>
              <p:cNvSpPr txBox="1"/>
              <p:nvPr/>
            </p:nvSpPr>
            <p:spPr>
              <a:xfrm>
                <a:off x="825062" y="2914496"/>
                <a:ext cx="11366938" cy="274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Ultralight" panose="020B0100000000000000" pitchFamily="34" charset="-122"/>
                    <a:ea typeface="PingFang SC Ultralight" panose="020B0100000000000000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  <a:ea typeface="PingFang SC Ultralight" panose="020B0100000000000000" pitchFamily="34" charset="-122"/>
                          </a:rPr>
                        </m:ctrlPr>
                      </m:accPr>
                      <m:e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  <a:ea typeface="PingFang SC Ultralight" panose="020B0100000000000000" pitchFamily="34" charset="-122"/>
                          </a:rPr>
                          <m:t>𝑉</m:t>
                        </m:r>
                      </m:e>
                    </m:acc>
                  </m:oMath>
                </a14:m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 is volume of electron density.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acc>
                      <m:accPr>
                        <m:chr m:val="̂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,  rotation &amp; slice in 3D space.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zh-CN" sz="2800" b="0" dirty="0">
                    <a:latin typeface="PingFang SC Thin" panose="020B0200000000000000" pitchFamily="34" charset="-122"/>
                  </a:rPr>
                  <a:t> phase shift.</a:t>
                </a:r>
              </a:p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-  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  ~ </a:t>
                </a:r>
                <a:r>
                  <a:rPr kumimoji="1" lang="en-US" altLang="zh-CN" sz="2800" dirty="0" err="1">
                    <a:latin typeface="PingFang SC Thin" panose="020B0200000000000000" pitchFamily="34" charset="-122"/>
                  </a:rPr>
                  <a:t>Gaussion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 is contrast transfer function.</a:t>
                </a: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  <a:p>
                <a:endParaRPr kumimoji="1" lang="en-US" altLang="zh-CN" sz="2800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483383-9C5C-9A13-7CE4-AF1B41244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62" y="2914496"/>
                <a:ext cx="11366938" cy="2744662"/>
              </a:xfrm>
              <a:prstGeom prst="rect">
                <a:avLst/>
              </a:prstGeom>
              <a:blipFill>
                <a:blip r:embed="rId3"/>
                <a:stretch>
                  <a:fillRect l="-1338" t="-4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FB89175-34FF-CD28-6194-9BAB03806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1" r="12394"/>
          <a:stretch/>
        </p:blipFill>
        <p:spPr>
          <a:xfrm>
            <a:off x="530087" y="1109716"/>
            <a:ext cx="11131826" cy="18047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76A175D-C4A5-1AE7-62C4-E463890A6F70}"/>
              </a:ext>
            </a:extLst>
          </p:cNvPr>
          <p:cNvSpPr/>
          <p:nvPr/>
        </p:nvSpPr>
        <p:spPr>
          <a:xfrm>
            <a:off x="733109" y="3858821"/>
            <a:ext cx="10633829" cy="42800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61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9C9FBF-B5C2-20C3-1573-238E7344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0" y="3429000"/>
            <a:ext cx="10922280" cy="15065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6C8CEC-0DC8-5C8C-007F-2154021F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600"/>
            <a:ext cx="11699585" cy="17216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A17190-6A55-E327-5AC4-86E775B8017E}"/>
              </a:ext>
            </a:extLst>
          </p:cNvPr>
          <p:cNvSpPr txBox="1"/>
          <p:nvPr/>
        </p:nvSpPr>
        <p:spPr>
          <a:xfrm>
            <a:off x="0" y="0"/>
            <a:ext cx="9137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Bayesian view: object function &amp; MAP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6C68B0-8920-3379-A2C9-359C3E5608AE}"/>
              </a:ext>
            </a:extLst>
          </p:cNvPr>
          <p:cNvSpPr/>
          <p:nvPr/>
        </p:nvSpPr>
        <p:spPr>
          <a:xfrm>
            <a:off x="338150" y="4935521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What about </a:t>
            </a:r>
            <a:r>
              <a:rPr kumimoji="1" lang="en-US" altLang="zh-CN" sz="3200" dirty="0">
                <a:solidFill>
                  <a:srgbClr val="C00000"/>
                </a:solidFill>
              </a:rPr>
              <a:t>heterogeneity</a:t>
            </a:r>
            <a:r>
              <a:rPr kumimoji="1" lang="en-US" altLang="zh-CN" sz="3200" dirty="0">
                <a:solidFill>
                  <a:schemeClr val="tx1"/>
                </a:solidFill>
              </a:rPr>
              <a:t>?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4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216B3D-AD4E-FA91-ECE2-5E307C3171FB}"/>
              </a:ext>
            </a:extLst>
          </p:cNvPr>
          <p:cNvSpPr txBox="1"/>
          <p:nvPr/>
        </p:nvSpPr>
        <p:spPr>
          <a:xfrm>
            <a:off x="0" y="0"/>
            <a:ext cx="805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Core problem: 3D Reconstruction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/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trike="sngStrike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complicated.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  <a:endParaRPr kumimoji="1" lang="en-US" altLang="zh-CN" sz="2800" b="1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blipFill>
                <a:blip r:embed="rId2"/>
                <a:stretch>
                  <a:fillRect l="-1453" t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CD52730-4660-3045-316F-051637625A11}"/>
              </a:ext>
            </a:extLst>
          </p:cNvPr>
          <p:cNvSpPr/>
          <p:nvPr/>
        </p:nvSpPr>
        <p:spPr>
          <a:xfrm>
            <a:off x="254270" y="2474912"/>
            <a:ext cx="10633829" cy="9540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72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9638E0B-D956-C5C3-615F-9F751B120366}"/>
              </a:ext>
            </a:extLst>
          </p:cNvPr>
          <p:cNvSpPr/>
          <p:nvPr/>
        </p:nvSpPr>
        <p:spPr>
          <a:xfrm>
            <a:off x="412531" y="3846524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63EEA6-2B2D-2D7D-9A9F-ADC56A38435C}"/>
              </a:ext>
            </a:extLst>
          </p:cNvPr>
          <p:cNvSpPr txBox="1"/>
          <p:nvPr/>
        </p:nvSpPr>
        <p:spPr>
          <a:xfrm>
            <a:off x="0" y="0"/>
            <a:ext cx="8488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3D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Reconstruction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Problem</a:t>
            </a:r>
            <a:r>
              <a:rPr kumimoji="1" lang="zh-CN" altLang="en-US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</a:t>
            </a:r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Setting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EB5291-8868-D7E5-2DD5-0D04290B5BB7}"/>
                  </a:ext>
                </a:extLst>
              </p:cNvPr>
              <p:cNvSpPr txBox="1"/>
              <p:nvPr/>
            </p:nvSpPr>
            <p:spPr>
              <a:xfrm>
                <a:off x="412531" y="913827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complicated.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Low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SNR.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 </a:t>
                </a:r>
                <a:endParaRPr kumimoji="1" lang="en-US" altLang="zh-CN" sz="2800" dirty="0">
                  <a:latin typeface="PingFang SC Thin" panose="020B0200000000000000" pitchFamily="34" charset="-122"/>
                </a:endParaRPr>
              </a:p>
              <a:p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EB5291-8868-D7E5-2DD5-0D04290B5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1" y="913827"/>
                <a:ext cx="11366938" cy="3108543"/>
              </a:xfrm>
              <a:prstGeom prst="rect">
                <a:avLst/>
              </a:prstGeom>
              <a:blipFill>
                <a:blip r:embed="rId2"/>
                <a:stretch>
                  <a:fillRect l="-1339" t="-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BF9B5B8-0F24-CB6B-A7C5-1DA377AF8B80}"/>
              </a:ext>
            </a:extLst>
          </p:cNvPr>
          <p:cNvSpPr txBox="1"/>
          <p:nvPr/>
        </p:nvSpPr>
        <p:spPr>
          <a:xfrm>
            <a:off x="561293" y="4070617"/>
            <a:ext cx="11366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PingFang SC Thin" panose="020B0200000000000000" pitchFamily="34" charset="-122"/>
              </a:rPr>
              <a:t>Imagine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 err="1">
                <a:latin typeface="PingFang SC Thin" panose="020B0200000000000000" pitchFamily="34" charset="-122"/>
              </a:rPr>
              <a:t>NeRF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reconstructing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a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dynamic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object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with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completely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unposed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views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of</a:t>
            </a:r>
            <a:r>
              <a:rPr kumimoji="1" lang="zh-CN" altLang="en-US" sz="2800" b="1" dirty="0"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extremely</a:t>
            </a:r>
            <a:r>
              <a:rPr kumimoji="1" lang="zh-CN" altLang="en-US" sz="2800" b="1" dirty="0">
                <a:solidFill>
                  <a:schemeClr val="accent5">
                    <a:lumMod val="75000"/>
                  </a:schemeClr>
                </a:solidFill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low</a:t>
            </a:r>
            <a:r>
              <a:rPr kumimoji="1" lang="zh-CN" altLang="en-US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SNR</a:t>
            </a: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PingFang SC Thin" panose="020B0200000000000000" pitchFamily="34" charset="-122"/>
              </a:rPr>
              <a:t>.</a:t>
            </a:r>
            <a:endParaRPr kumimoji="1" lang="en-US" altLang="zh-CN" sz="2800" b="1" dirty="0">
              <a:latin typeface="PingFang SC Thin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50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9C9FBF-B5C2-20C3-1573-238E7344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0" y="2638286"/>
            <a:ext cx="10922280" cy="15065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6C8CEC-0DC8-5C8C-007F-2154021F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886"/>
            <a:ext cx="11699585" cy="17216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A17190-6A55-E327-5AC4-86E775B8017E}"/>
              </a:ext>
            </a:extLst>
          </p:cNvPr>
          <p:cNvSpPr txBox="1"/>
          <p:nvPr/>
        </p:nvSpPr>
        <p:spPr>
          <a:xfrm>
            <a:off x="0" y="0"/>
            <a:ext cx="9137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Bayesian view: object function &amp; MAP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C249DE-1A22-B449-AEEB-C3A43208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60" y="4144807"/>
            <a:ext cx="11121717" cy="17965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771EAF-237E-1E72-5864-A5B16AD2C15F}"/>
              </a:ext>
            </a:extLst>
          </p:cNvPr>
          <p:cNvSpPr/>
          <p:nvPr/>
        </p:nvSpPr>
        <p:spPr>
          <a:xfrm>
            <a:off x="1065756" y="4144807"/>
            <a:ext cx="10633829" cy="179658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4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1167ED-B9A5-7197-1500-DDE53971EAC0}"/>
              </a:ext>
            </a:extLst>
          </p:cNvPr>
          <p:cNvSpPr txBox="1"/>
          <p:nvPr/>
        </p:nvSpPr>
        <p:spPr>
          <a:xfrm>
            <a:off x="0" y="0"/>
            <a:ext cx="8568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Stochastic Gradient Method for EM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24CC97-8DD8-96E3-17D6-9D37973A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4" y="2110239"/>
            <a:ext cx="11469757" cy="16415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4A95D4-445B-5E97-F648-AE6652C94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69"/>
          <a:stretch/>
        </p:blipFill>
        <p:spPr>
          <a:xfrm>
            <a:off x="815008" y="3751744"/>
            <a:ext cx="8686800" cy="17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2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1D494F-A1D0-DCA5-C010-5031B219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099"/>
            <a:ext cx="12926999" cy="24280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6E0E2C-90EF-3983-E23F-18DB739C9C19}"/>
              </a:ext>
            </a:extLst>
          </p:cNvPr>
          <p:cNvSpPr txBox="1"/>
          <p:nvPr/>
        </p:nvSpPr>
        <p:spPr>
          <a:xfrm>
            <a:off x="0" y="0"/>
            <a:ext cx="8568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Stochastic Gradient Method for EM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2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430F59-00F1-2FB2-7282-581702994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7"/>
          <a:stretch/>
        </p:blipFill>
        <p:spPr>
          <a:xfrm>
            <a:off x="958850" y="565997"/>
            <a:ext cx="10274300" cy="4789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D3D3D2-6550-5FDB-F937-B2321779ADFA}"/>
                  </a:ext>
                </a:extLst>
              </p:cNvPr>
              <p:cNvSpPr/>
              <p:nvPr/>
            </p:nvSpPr>
            <p:spPr>
              <a:xfrm>
                <a:off x="321821" y="5510263"/>
                <a:ext cx="11515700" cy="1266092"/>
              </a:xfrm>
              <a:prstGeom prst="rect">
                <a:avLst/>
              </a:prstGeom>
              <a:solidFill>
                <a:schemeClr val="accent1"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200" dirty="0">
                    <a:solidFill>
                      <a:schemeClr val="tx1"/>
                    </a:solidFill>
                  </a:rPr>
                  <a:t>What about pose? Inference over SO(3)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.</a:t>
                </a:r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D3D3D2-6550-5FDB-F937-B2321779A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21" y="5510263"/>
                <a:ext cx="11515700" cy="1266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328E275-7FD7-FAA2-9084-93795125AA6E}"/>
              </a:ext>
            </a:extLst>
          </p:cNvPr>
          <p:cNvSpPr txBox="1"/>
          <p:nvPr/>
        </p:nvSpPr>
        <p:spPr>
          <a:xfrm>
            <a:off x="0" y="0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Pose Search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18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3CE2F7-DD8D-D4BC-B49C-9A5203C990C7}"/>
              </a:ext>
            </a:extLst>
          </p:cNvPr>
          <p:cNvSpPr txBox="1"/>
          <p:nvPr/>
        </p:nvSpPr>
        <p:spPr>
          <a:xfrm>
            <a:off x="0" y="0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Pose Search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79391-793F-46C3-C170-3F3B725D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707886"/>
            <a:ext cx="10604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827E17-B7CA-E285-0A21-1F3C016C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23"/>
            <a:ext cx="12192000" cy="67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/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trike="sngStrike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complicated.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but</a:t>
                </a:r>
                <a:r>
                  <a:rPr kumimoji="1" lang="zh-CN" altLang="en-US" sz="2800" b="1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with an initial model.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  <a:endParaRPr kumimoji="1" lang="en-US" altLang="zh-CN" sz="2800" b="1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7883BC-B2E5-6035-61D5-2AFABB9D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0" y="707886"/>
                <a:ext cx="11366938" cy="3108543"/>
              </a:xfrm>
              <a:prstGeom prst="rect">
                <a:avLst/>
              </a:prstGeom>
              <a:blipFill>
                <a:blip r:embed="rId2"/>
                <a:stretch>
                  <a:fillRect l="-1453" t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CD52730-4660-3045-316F-051637625A11}"/>
              </a:ext>
            </a:extLst>
          </p:cNvPr>
          <p:cNvSpPr/>
          <p:nvPr/>
        </p:nvSpPr>
        <p:spPr>
          <a:xfrm>
            <a:off x="254270" y="1620148"/>
            <a:ext cx="10633829" cy="42800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216B3D-AD4E-FA91-ECE2-5E307C3171FB}"/>
              </a:ext>
            </a:extLst>
          </p:cNvPr>
          <p:cNvSpPr txBox="1"/>
          <p:nvPr/>
        </p:nvSpPr>
        <p:spPr>
          <a:xfrm>
            <a:off x="0" y="0"/>
            <a:ext cx="805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Core problem: 3D Reconstruction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790CD3-C204-80B1-E7F6-D38BE4DF16C4}"/>
              </a:ext>
            </a:extLst>
          </p:cNvPr>
          <p:cNvSpPr/>
          <p:nvPr/>
        </p:nvSpPr>
        <p:spPr>
          <a:xfrm>
            <a:off x="422030" y="3679088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Given a good </a:t>
            </a:r>
            <a:r>
              <a:rPr kumimoji="1" lang="en-US" altLang="zh-CN" sz="3200" dirty="0">
                <a:solidFill>
                  <a:srgbClr val="C00000"/>
                </a:solidFill>
              </a:rPr>
              <a:t>initial model, </a:t>
            </a:r>
          </a:p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we </a:t>
            </a:r>
            <a:r>
              <a:rPr kumimoji="1" lang="en-US" altLang="zh-CN" sz="3200" dirty="0">
                <a:solidFill>
                  <a:srgbClr val="FF0000"/>
                </a:solidFill>
              </a:rPr>
              <a:t>may</a:t>
            </a:r>
            <a:r>
              <a:rPr kumimoji="1" lang="en-US" altLang="zh-CN" sz="3200" dirty="0">
                <a:solidFill>
                  <a:schemeClr val="tx1"/>
                </a:solidFill>
              </a:rPr>
              <a:t> apply </a:t>
            </a:r>
            <a:r>
              <a:rPr kumimoji="1" lang="en-US" altLang="zh-CN" sz="3200" dirty="0">
                <a:solidFill>
                  <a:srgbClr val="C00000"/>
                </a:solidFill>
              </a:rPr>
              <a:t>Expectation-maximization approach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7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D2FF60-FBFA-D81B-A802-B4D81E6D4BEC}"/>
              </a:ext>
            </a:extLst>
          </p:cNvPr>
          <p:cNvSpPr txBox="1"/>
          <p:nvPr/>
        </p:nvSpPr>
        <p:spPr>
          <a:xfrm>
            <a:off x="0" y="0"/>
            <a:ext cx="5743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What can be improved?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BF6CF5-0539-5734-E616-069F10F85EAD}"/>
                  </a:ext>
                </a:extLst>
              </p:cNvPr>
              <p:cNvSpPr txBox="1"/>
              <p:nvPr/>
            </p:nvSpPr>
            <p:spPr>
              <a:xfrm>
                <a:off x="160340" y="828649"/>
                <a:ext cx="1136693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Cryo-EM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SPA,</a:t>
                </a:r>
              </a:p>
              <a:p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-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800" b="0" i="1" strike="sngStrike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acquisition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itself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strike="sngStrike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strike="sngStrike" dirty="0">
                    <a:latin typeface="PingFang SC Thin" panose="020B0200000000000000" pitchFamily="34" charset="-122"/>
                  </a:rPr>
                  <a:t>complicated.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Views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are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unposed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strike="sngStrike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but</a:t>
                </a:r>
                <a:r>
                  <a:rPr kumimoji="1" lang="zh-CN" altLang="en-US" sz="2800" b="1" strike="sngStrike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strike="sngStrike" dirty="0">
                    <a:solidFill>
                      <a:srgbClr val="C00000"/>
                    </a:solidFill>
                    <a:latin typeface="PingFang SC Thin" panose="020B0200000000000000" pitchFamily="34" charset="-122"/>
                  </a:rPr>
                  <a:t>with an initial model.</a:t>
                </a: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Projection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rather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than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rendering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.</a:t>
                </a:r>
                <a:endParaRPr kumimoji="1" lang="en-US" altLang="zh-CN" sz="2800" b="1" dirty="0">
                  <a:latin typeface="PingFang SC Thin" panose="020B0200000000000000" pitchFamily="34" charset="-122"/>
                </a:endParaRPr>
              </a:p>
              <a:p>
                <a:pPr marL="457200" indent="-457200">
                  <a:buFontTx/>
                  <a:buChar char="-"/>
                </a:pPr>
                <a:r>
                  <a:rPr kumimoji="1" lang="en-US" altLang="zh-CN" sz="2800" b="1" dirty="0">
                    <a:latin typeface="PingFang SC Thin" panose="020B0200000000000000" pitchFamily="34" charset="-122"/>
                  </a:rPr>
                  <a:t>Heterogeneity.</a:t>
                </a:r>
                <a:r>
                  <a:rPr kumimoji="1" lang="zh-CN" altLang="en-US" sz="2800" b="1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(The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target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volume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is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intrinsically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dynamic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&amp;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structural</a:t>
                </a:r>
                <a:r>
                  <a:rPr kumimoji="1" lang="zh-CN" altLang="en-US" sz="2800" dirty="0">
                    <a:latin typeface="PingFang SC Thin" panose="020B0200000000000000" pitchFamily="34" charset="-122"/>
                  </a:rPr>
                  <a:t> </a:t>
                </a:r>
                <a:r>
                  <a:rPr kumimoji="1" lang="en-US" altLang="zh-CN" sz="2800" dirty="0">
                    <a:latin typeface="PingFang SC Thin" panose="020B0200000000000000" pitchFamily="34" charset="-122"/>
                  </a:rPr>
                  <a:t>variability)</a:t>
                </a:r>
              </a:p>
              <a:p>
                <a:pPr marL="457200" indent="-457200">
                  <a:buFontTx/>
                  <a:buChar char="-"/>
                </a:pPr>
                <a:endParaRPr kumimoji="1" lang="en-US" altLang="zh-CN" sz="2800" b="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BF6CF5-0539-5734-E616-069F10F85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40" y="828649"/>
                <a:ext cx="11366938" cy="3108543"/>
              </a:xfrm>
              <a:prstGeom prst="rect">
                <a:avLst/>
              </a:prstGeom>
              <a:blipFill>
                <a:blip r:embed="rId2"/>
                <a:stretch>
                  <a:fillRect l="-1339" t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BACB442-F3CB-03A8-7C0B-900963D11583}"/>
              </a:ext>
            </a:extLst>
          </p:cNvPr>
          <p:cNvSpPr/>
          <p:nvPr/>
        </p:nvSpPr>
        <p:spPr>
          <a:xfrm>
            <a:off x="160340" y="1740911"/>
            <a:ext cx="10633829" cy="42800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9BAE0D-C45B-BF8C-761D-ACE4852E9041}"/>
              </a:ext>
            </a:extLst>
          </p:cNvPr>
          <p:cNvSpPr/>
          <p:nvPr/>
        </p:nvSpPr>
        <p:spPr>
          <a:xfrm>
            <a:off x="338150" y="4943291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strike="sngStrike" dirty="0">
                <a:solidFill>
                  <a:schemeClr val="tx1"/>
                </a:solidFill>
              </a:rPr>
              <a:t>Given a good </a:t>
            </a:r>
            <a:r>
              <a:rPr kumimoji="1" lang="en-US" altLang="zh-CN" sz="3200" strike="sngStrike" dirty="0">
                <a:solidFill>
                  <a:srgbClr val="C00000"/>
                </a:solidFill>
              </a:rPr>
              <a:t>initial model, </a:t>
            </a:r>
          </a:p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we </a:t>
            </a:r>
            <a:r>
              <a:rPr kumimoji="1" lang="en-US" altLang="zh-CN" sz="3200" dirty="0">
                <a:solidFill>
                  <a:srgbClr val="FF0000"/>
                </a:solidFill>
              </a:rPr>
              <a:t>may</a:t>
            </a:r>
            <a:r>
              <a:rPr kumimoji="1" lang="en-US" altLang="zh-CN" sz="3200" dirty="0">
                <a:solidFill>
                  <a:schemeClr val="tx1"/>
                </a:solidFill>
              </a:rPr>
              <a:t> apply </a:t>
            </a:r>
            <a:r>
              <a:rPr kumimoji="1" lang="en-US" altLang="zh-CN" sz="3200" dirty="0">
                <a:solidFill>
                  <a:srgbClr val="C00000"/>
                </a:solidFill>
              </a:rPr>
              <a:t>Expectation-maximization approach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5415C6-B2B5-A11E-8E70-1BDE5FF9CDDE}"/>
              </a:ext>
            </a:extLst>
          </p:cNvPr>
          <p:cNvSpPr/>
          <p:nvPr/>
        </p:nvSpPr>
        <p:spPr>
          <a:xfrm>
            <a:off x="338150" y="3583362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How to get </a:t>
            </a:r>
            <a:r>
              <a:rPr kumimoji="1" lang="en-US" altLang="zh-CN" sz="3200" i="1" dirty="0">
                <a:solidFill>
                  <a:schemeClr val="tx1"/>
                </a:solidFill>
              </a:rPr>
              <a:t>ab initio</a:t>
            </a:r>
            <a:r>
              <a:rPr kumimoji="1" lang="en-US" altLang="zh-CN" sz="3200" dirty="0">
                <a:solidFill>
                  <a:schemeClr val="tx1"/>
                </a:solidFill>
              </a:rPr>
              <a:t> model?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2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C249DE-1A22-B449-AEEB-C3A43208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6" y="977064"/>
            <a:ext cx="11121717" cy="17965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771EAF-237E-1E72-5864-A5B16AD2C15F}"/>
              </a:ext>
            </a:extLst>
          </p:cNvPr>
          <p:cNvSpPr/>
          <p:nvPr/>
        </p:nvSpPr>
        <p:spPr>
          <a:xfrm>
            <a:off x="1000439" y="958527"/>
            <a:ext cx="10633829" cy="179658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4FAAAA-B456-FE26-0904-4C09D7EFE5E7}"/>
              </a:ext>
            </a:extLst>
          </p:cNvPr>
          <p:cNvSpPr/>
          <p:nvPr/>
        </p:nvSpPr>
        <p:spPr>
          <a:xfrm>
            <a:off x="559503" y="3429000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1. Highly nonconvex. Need good initialization.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BC49BD-01E0-2930-0DDE-8F7B421199BA}"/>
              </a:ext>
            </a:extLst>
          </p:cNvPr>
          <p:cNvSpPr txBox="1"/>
          <p:nvPr/>
        </p:nvSpPr>
        <p:spPr>
          <a:xfrm>
            <a:off x="0" y="0"/>
            <a:ext cx="5743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What can be improved?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B72588-BCF6-513B-2204-6ECA4E58E1F3}"/>
              </a:ext>
            </a:extLst>
          </p:cNvPr>
          <p:cNvSpPr/>
          <p:nvPr/>
        </p:nvSpPr>
        <p:spPr>
          <a:xfrm>
            <a:off x="559503" y="4843180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2. Heterogeneity is not continuous here &amp; needs prior knowledge from expert to select K templates. 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3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D2FF60-FBFA-D81B-A802-B4D81E6D4BEC}"/>
              </a:ext>
            </a:extLst>
          </p:cNvPr>
          <p:cNvSpPr txBox="1"/>
          <p:nvPr/>
        </p:nvSpPr>
        <p:spPr>
          <a:xfrm>
            <a:off x="0" y="0"/>
            <a:ext cx="4891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CryoSPARC-3DFlex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25ACFF-06F0-114B-3B0E-5DB64FBC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73978"/>
            <a:ext cx="10172700" cy="4584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243A8C3-AA41-4567-E6EF-1DFCF2F7A824}"/>
              </a:ext>
            </a:extLst>
          </p:cNvPr>
          <p:cNvSpPr/>
          <p:nvPr/>
        </p:nvSpPr>
        <p:spPr>
          <a:xfrm>
            <a:off x="461532" y="707886"/>
            <a:ext cx="11515700" cy="1266092"/>
          </a:xfrm>
          <a:prstGeom prst="rect">
            <a:avLst/>
          </a:prstGeom>
          <a:solidFill>
            <a:schemeClr val="accent1">
              <a:alpha val="505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2. Heterogeneity is not continuous here &amp; needs prior knowledge from expert to select K templates. 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D18111-9663-4801-7B9C-AAC01EB46339}"/>
              </a:ext>
            </a:extLst>
          </p:cNvPr>
          <p:cNvSpPr txBox="1"/>
          <p:nvPr/>
        </p:nvSpPr>
        <p:spPr>
          <a:xfrm>
            <a:off x="412531" y="1089673"/>
            <a:ext cx="11366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sz="2800" dirty="0">
                <a:latin typeface="PingFang SC Thin" panose="020B0200000000000000" pitchFamily="34" charset="-122"/>
              </a:rPr>
              <a:t>From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movie frames </a:t>
            </a:r>
            <a:r>
              <a:rPr kumimoji="1" lang="en-US" altLang="zh-CN" sz="2800" dirty="0">
                <a:latin typeface="PingFang SC Thin" panose="020B0200000000000000" pitchFamily="34" charset="-122"/>
              </a:rPr>
              <a:t>to 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micrograph 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1: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Beam-induced motion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Motion correction.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2: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Radiation damage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Dose weighting.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F8CBDC-0A6F-1158-363B-169A6E16D080}"/>
                  </a:ext>
                </a:extLst>
              </p:cNvPr>
              <p:cNvSpPr txBox="1"/>
              <p:nvPr/>
            </p:nvSpPr>
            <p:spPr>
              <a:xfrm>
                <a:off x="0" y="144612"/>
                <a:ext cx="93550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PingFang SC Thin" panose="020B0200000000000000" pitchFamily="34" charset="-122"/>
                  </a:rPr>
                  <a:t>Preprocessing for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CN" sz="3600" dirty="0">
                    <a:latin typeface="PingFang SC Thin" panose="020B0200000000000000" pitchFamily="34" charset="-122"/>
                  </a:rPr>
                  <a:t>.</a:t>
                </a:r>
                <a:r>
                  <a:rPr kumimoji="1" lang="zh-CN" altLang="en-US" sz="3600" dirty="0">
                    <a:latin typeface="PingFang SC Thin" panose="020B0200000000000000" pitchFamily="34" charset="-122"/>
                  </a:rPr>
                  <a:t> </a:t>
                </a:r>
                <a:endParaRPr kumimoji="1" lang="en-US" altLang="zh-CN" sz="3600" dirty="0">
                  <a:latin typeface="PingFang SC Thin" panose="020B0200000000000000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F8CBDC-0A6F-1158-363B-169A6E16D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612"/>
                <a:ext cx="9355015" cy="646331"/>
              </a:xfrm>
              <a:prstGeom prst="rect">
                <a:avLst/>
              </a:prstGeom>
              <a:blipFill>
                <a:blip r:embed="rId2"/>
                <a:stretch>
                  <a:fillRect l="-2035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0BA2A4D-CF2C-A01F-BB25-DDF180BDBB4D}"/>
              </a:ext>
            </a:extLst>
          </p:cNvPr>
          <p:cNvSpPr txBox="1"/>
          <p:nvPr/>
        </p:nvSpPr>
        <p:spPr>
          <a:xfrm>
            <a:off x="412531" y="2592789"/>
            <a:ext cx="11366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ingFang SC Thin" panose="020B0200000000000000" pitchFamily="34" charset="-122"/>
              </a:rPr>
              <a:t>2. CTF estimation</a:t>
            </a:r>
            <a:endParaRPr kumimoji="1" lang="en-US" altLang="zh-CN" sz="2800" b="1" dirty="0">
              <a:latin typeface="PingFang SC Thin" panose="020B0200000000000000" pitchFamily="34" charset="-122"/>
            </a:endParaRP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3: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Imperfect Imaging transfer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CTF.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4: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Zero-crossings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Defocus range.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F10BAC-4B03-F634-2EB6-673B6C990708}"/>
              </a:ext>
            </a:extLst>
          </p:cNvPr>
          <p:cNvSpPr txBox="1"/>
          <p:nvPr/>
        </p:nvSpPr>
        <p:spPr>
          <a:xfrm>
            <a:off x="412530" y="4095905"/>
            <a:ext cx="11931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ingFang SC Thin" panose="020B0200000000000000" pitchFamily="34" charset="-122"/>
              </a:rPr>
              <a:t>3. Particle Picking: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Get mixed collections of different views</a:t>
            </a:r>
          </a:p>
          <a:p>
            <a:r>
              <a:rPr kumimoji="1" lang="en-US" altLang="zh-CN" sz="2800" dirty="0">
                <a:latin typeface="PingFang SC Thin" panose="020B0200000000000000" pitchFamily="34" charset="-122"/>
              </a:rPr>
              <a:t>4. 2D/3D classification</a:t>
            </a:r>
          </a:p>
          <a:p>
            <a:pPr lvl="1"/>
            <a:r>
              <a:rPr kumimoji="1" lang="en-US" altLang="zh-CN" sz="2800" b="1" dirty="0">
                <a:latin typeface="PingFang SC Thin" panose="020B0200000000000000" pitchFamily="34" charset="-122"/>
              </a:rPr>
              <a:t>Problem 5: 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Unknown Orientation</a:t>
            </a:r>
            <a:r>
              <a:rPr kumimoji="1" lang="en-US" altLang="zh-CN" sz="2800" b="1" dirty="0">
                <a:latin typeface="PingFang SC Thin" panose="020B0200000000000000" pitchFamily="34" charset="-122"/>
              </a:rPr>
              <a:t>. Solution: </a:t>
            </a:r>
            <a:r>
              <a:rPr kumimoji="1" lang="en-US" altLang="zh-CN" sz="2800" b="1" dirty="0">
                <a:solidFill>
                  <a:srgbClr val="C00000"/>
                </a:solidFill>
                <a:latin typeface="PingFang SC Thin" panose="020B0200000000000000" pitchFamily="34" charset="-122"/>
              </a:rPr>
              <a:t>Cross-Correlation/EM</a:t>
            </a:r>
            <a:endParaRPr kumimoji="1" lang="en-US" altLang="zh-CN" sz="2800" dirty="0">
              <a:latin typeface="PingFang SC Thin" panose="020B02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593440-E1CA-758B-2B6E-3E28EE22BE60}"/>
              </a:ext>
            </a:extLst>
          </p:cNvPr>
          <p:cNvSpPr/>
          <p:nvPr/>
        </p:nvSpPr>
        <p:spPr>
          <a:xfrm>
            <a:off x="412530" y="971551"/>
            <a:ext cx="11122978" cy="162123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75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D2FF60-FBFA-D81B-A802-B4D81E6D4BEC}"/>
              </a:ext>
            </a:extLst>
          </p:cNvPr>
          <p:cNvSpPr txBox="1"/>
          <p:nvPr/>
        </p:nvSpPr>
        <p:spPr>
          <a:xfrm>
            <a:off x="0" y="0"/>
            <a:ext cx="2728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err="1">
                <a:latin typeface="PingFang SC Light" panose="020B0300000000000000" pitchFamily="34" charset="-122"/>
                <a:ea typeface="PingFang SC Light" panose="020B0300000000000000" pitchFamily="34" charset="-122"/>
              </a:rPr>
              <a:t>CryoDRGN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3954EB-7357-14AD-4A78-826043C5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4" y="1456121"/>
            <a:ext cx="12008826" cy="3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1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65E5BE-165B-539B-1E1E-A4F871BD35A4}"/>
              </a:ext>
            </a:extLst>
          </p:cNvPr>
          <p:cNvSpPr txBox="1"/>
          <p:nvPr/>
        </p:nvSpPr>
        <p:spPr>
          <a:xfrm>
            <a:off x="0" y="0"/>
            <a:ext cx="69894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Promising Area: </a:t>
            </a:r>
          </a:p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Cryo-EM + CV/CG/CP + DL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D189A0-3886-A9C9-A0BA-624D9AFF6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50" b="58942"/>
          <a:stretch/>
        </p:blipFill>
        <p:spPr>
          <a:xfrm>
            <a:off x="1528505" y="1486724"/>
            <a:ext cx="4332921" cy="48883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CE9E60-1946-5CF9-C789-5B0EF1996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40677" r="38951" b="3731"/>
          <a:stretch/>
        </p:blipFill>
        <p:spPr>
          <a:xfrm>
            <a:off x="7398806" y="752373"/>
            <a:ext cx="3702397" cy="603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F829E7-87C0-7339-A832-D65276A2BBE4}"/>
              </a:ext>
            </a:extLst>
          </p:cNvPr>
          <p:cNvSpPr txBox="1"/>
          <p:nvPr/>
        </p:nvSpPr>
        <p:spPr>
          <a:xfrm>
            <a:off x="0" y="0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Workflow</a:t>
            </a:r>
            <a:endParaRPr kumimoji="1" lang="zh-CN" altLang="en-US" sz="4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FD19EC-8C3B-4DCF-13E6-3BC406F99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50" b="58942"/>
          <a:stretch/>
        </p:blipFill>
        <p:spPr>
          <a:xfrm>
            <a:off x="875363" y="707886"/>
            <a:ext cx="4332921" cy="48883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5D2F48-EA50-243F-C2D8-80F366FF0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40677" r="38951" b="3731"/>
          <a:stretch/>
        </p:blipFill>
        <p:spPr>
          <a:xfrm>
            <a:off x="5537349" y="413751"/>
            <a:ext cx="3702397" cy="603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1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8D98AA-1B81-019A-CE16-C37587586902}"/>
              </a:ext>
            </a:extLst>
          </p:cNvPr>
          <p:cNvSpPr txBox="1"/>
          <p:nvPr/>
        </p:nvSpPr>
        <p:spPr>
          <a:xfrm>
            <a:off x="0" y="144612"/>
            <a:ext cx="847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PingFang SC Thin" panose="020B0200000000000000" pitchFamily="34" charset="-122"/>
              </a:rPr>
              <a:t>From </a:t>
            </a:r>
            <a:r>
              <a:rPr kumimoji="1" lang="en-US" altLang="zh-CN" sz="3600" b="1" dirty="0">
                <a:latin typeface="PingFang SC Thin" panose="020B0200000000000000" pitchFamily="34" charset="-122"/>
              </a:rPr>
              <a:t>movie frames </a:t>
            </a:r>
            <a:r>
              <a:rPr kumimoji="1" lang="en-US" altLang="zh-CN" sz="3600" dirty="0">
                <a:latin typeface="PingFang SC Thin" panose="020B0200000000000000" pitchFamily="34" charset="-122"/>
              </a:rPr>
              <a:t>to </a:t>
            </a:r>
            <a:r>
              <a:rPr kumimoji="1" lang="en-US" altLang="zh-CN" sz="3600" b="1" dirty="0">
                <a:latin typeface="PingFang SC Thin" panose="020B0200000000000000" pitchFamily="34" charset="-122"/>
              </a:rPr>
              <a:t>micrograph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579B8-7672-CEFF-E349-83A7FF60DA34}"/>
              </a:ext>
            </a:extLst>
          </p:cNvPr>
          <p:cNvSpPr txBox="1"/>
          <p:nvPr/>
        </p:nvSpPr>
        <p:spPr>
          <a:xfrm>
            <a:off x="0" y="790943"/>
            <a:ext cx="11366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PingFang SC Thin" panose="020B0200000000000000" pitchFamily="34" charset="-122"/>
              </a:rPr>
              <a:t>Problem: </a:t>
            </a:r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PingFang SC Thin" panose="020B0200000000000000" pitchFamily="34" charset="-122"/>
              </a:rPr>
              <a:t>Beam-induced motion</a:t>
            </a:r>
            <a:endParaRPr kumimoji="1" lang="en-US" altLang="zh-CN" sz="3600" b="1" dirty="0">
              <a:latin typeface="PingFang SC Thin" panose="020B02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908F7B-D598-C9E7-00FE-C76311205522}"/>
              </a:ext>
            </a:extLst>
          </p:cNvPr>
          <p:cNvSpPr txBox="1"/>
          <p:nvPr/>
        </p:nvSpPr>
        <p:spPr>
          <a:xfrm>
            <a:off x="3767504" y="6488668"/>
            <a:ext cx="6198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https://cryoem101.org/chapter-5/</a:t>
            </a:r>
          </a:p>
        </p:txBody>
      </p:sp>
      <p:pic>
        <p:nvPicPr>
          <p:cNvPr id="12" name="2587090688" descr="2587090688">
            <a:hlinkClick r:id="" action="ppaction://media"/>
            <a:extLst>
              <a:ext uri="{FF2B5EF4-FFF2-40B4-BE49-F238E27FC236}">
                <a16:creationId xmlns:a16="http://schemas.microsoft.com/office/drawing/2014/main" id="{B239F7A2-1D71-2444-5BC9-CA3AC4C8C9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292" y="1329747"/>
            <a:ext cx="9171415" cy="515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6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8C7A8D-AF1E-341C-E919-B449E920D5B8}"/>
              </a:ext>
            </a:extLst>
          </p:cNvPr>
          <p:cNvSpPr txBox="1"/>
          <p:nvPr/>
        </p:nvSpPr>
        <p:spPr>
          <a:xfrm>
            <a:off x="0" y="144612"/>
            <a:ext cx="847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PingFang SC Thin" panose="020B0200000000000000" pitchFamily="34" charset="-122"/>
              </a:rPr>
              <a:t>From </a:t>
            </a:r>
            <a:r>
              <a:rPr kumimoji="1" lang="en-US" altLang="zh-CN" sz="3600" b="1" dirty="0">
                <a:latin typeface="PingFang SC Thin" panose="020B0200000000000000" pitchFamily="34" charset="-122"/>
              </a:rPr>
              <a:t>movie frames </a:t>
            </a:r>
            <a:r>
              <a:rPr kumimoji="1" lang="en-US" altLang="zh-CN" sz="3600" dirty="0">
                <a:latin typeface="PingFang SC Thin" panose="020B0200000000000000" pitchFamily="34" charset="-122"/>
              </a:rPr>
              <a:t>to </a:t>
            </a:r>
            <a:r>
              <a:rPr kumimoji="1" lang="en-US" altLang="zh-CN" sz="3600" b="1" dirty="0">
                <a:latin typeface="PingFang SC Thin" panose="020B0200000000000000" pitchFamily="34" charset="-122"/>
              </a:rPr>
              <a:t>micrograph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7F5C9B-610F-46AF-A74E-B1FF6D1403C5}"/>
              </a:ext>
            </a:extLst>
          </p:cNvPr>
          <p:cNvSpPr txBox="1"/>
          <p:nvPr/>
        </p:nvSpPr>
        <p:spPr>
          <a:xfrm>
            <a:off x="412531" y="1098734"/>
            <a:ext cx="11366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ingFang SC Thin" panose="020B0200000000000000" pitchFamily="34" charset="-122"/>
              </a:rPr>
              <a:t>For an </a:t>
            </a:r>
            <a:r>
              <a:rPr kumimoji="1" lang="en-US" altLang="zh-CN" sz="2800" dirty="0">
                <a:solidFill>
                  <a:schemeClr val="accent5"/>
                </a:solidFill>
                <a:latin typeface="PingFang SC Thin" panose="020B0200000000000000" pitchFamily="34" charset="-122"/>
              </a:rPr>
              <a:t>exposure series</a:t>
            </a:r>
            <a:r>
              <a:rPr kumimoji="1" lang="en-US" altLang="zh-CN" sz="2800" dirty="0">
                <a:latin typeface="PingFang SC Thin" panose="020B0200000000000000" pitchFamily="34" charset="-122"/>
              </a:rPr>
              <a:t>, the direct detectors of high fps allows </a:t>
            </a:r>
            <a:r>
              <a:rPr lang="en-US" altLang="zh-CN" sz="2800" b="1" u="none" strike="noStrike" dirty="0">
                <a:effectLst/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cryo-EM data to be recorded in the form of </a:t>
            </a:r>
            <a:r>
              <a:rPr lang="en-US" altLang="zh-CN" sz="2800" b="1" u="none" strike="noStrike" dirty="0">
                <a:solidFill>
                  <a:srgbClr val="C00000"/>
                </a:solidFill>
                <a:effectLst/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movies</a:t>
            </a:r>
            <a:r>
              <a:rPr kumimoji="1" lang="en-US" altLang="zh-CN" sz="2800" b="1" u="none" strike="noStrike" dirty="0">
                <a:effectLst/>
                <a:latin typeface="PINGFANG SC ULTRALIGHT" panose="020B0100000000000000" pitchFamily="34" charset="-122"/>
                <a:ea typeface="PINGFANG SC ULTRALIGHT" panose="020B0100000000000000" pitchFamily="34" charset="-122"/>
              </a:rPr>
              <a:t>. </a:t>
            </a:r>
            <a:endParaRPr kumimoji="1" lang="en-US" altLang="zh-CN" sz="2800" b="1" dirty="0">
              <a:latin typeface="PINGFANG SC ULTRALIGHT" panose="020B0100000000000000" pitchFamily="34" charset="-122"/>
              <a:ea typeface="PINGFANG SC ULTRALIGHT" panose="020B01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FD2FE-5D33-CFB0-FB3C-15F8E2EA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1" y="2360632"/>
            <a:ext cx="6134100" cy="3835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1A4628-C84D-EC54-F5BA-4DF6ED583767}"/>
              </a:ext>
            </a:extLst>
          </p:cNvPr>
          <p:cNvSpPr txBox="1"/>
          <p:nvPr/>
        </p:nvSpPr>
        <p:spPr>
          <a:xfrm>
            <a:off x="7017727" y="2989278"/>
            <a:ext cx="4887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PingFang SC Thin" panose="020B0200000000000000" pitchFamily="34" charset="-122"/>
                <a:ea typeface="PINGFANG SC ULTRALIGHT" panose="020B0100000000000000" pitchFamily="34" charset="-122"/>
              </a:rPr>
              <a:t>Factors:</a:t>
            </a:r>
          </a:p>
          <a:p>
            <a:pPr marL="457200" indent="-457200">
              <a:buFontTx/>
              <a:buChar char="-"/>
            </a:pPr>
            <a:r>
              <a:rPr kumimoji="1" lang="en-US" altLang="zh-CN" sz="2800" b="1" dirty="0">
                <a:latin typeface="PingFang SC Thin" panose="020B0200000000000000" pitchFamily="34" charset="-122"/>
                <a:ea typeface="PINGFANG SC ULTRALIGHT" panose="020B0100000000000000" pitchFamily="34" charset="-122"/>
              </a:rPr>
              <a:t>FPS. </a:t>
            </a:r>
          </a:p>
          <a:p>
            <a:pPr marL="457200" indent="-457200">
              <a:buFontTx/>
              <a:buChar char="-"/>
            </a:pPr>
            <a:r>
              <a:rPr kumimoji="1" lang="en-US" altLang="zh-CN" sz="2800" b="1" dirty="0">
                <a:latin typeface="PingFang SC Thin" panose="020B0200000000000000" pitchFamily="34" charset="-122"/>
                <a:ea typeface="PINGFANG SC ULTRALIGHT" panose="020B0100000000000000" pitchFamily="34" charset="-122"/>
              </a:rPr>
              <a:t>Dose.</a:t>
            </a:r>
          </a:p>
          <a:p>
            <a:pPr marL="457200" indent="-457200">
              <a:buFontTx/>
              <a:buChar char="-"/>
            </a:pPr>
            <a:r>
              <a:rPr kumimoji="1" lang="en-US" altLang="zh-CN" sz="2800" b="1" dirty="0">
                <a:latin typeface="PingFang SC Thin" panose="020B0200000000000000" pitchFamily="34" charset="-122"/>
                <a:ea typeface="PINGFANG SC ULTRALIGHT" panose="020B0100000000000000" pitchFamily="34" charset="-122"/>
              </a:rPr>
              <a:t>Carbon support and ice.</a:t>
            </a:r>
            <a:endParaRPr kumimoji="1" lang="en-US" altLang="zh-CN" sz="2800" b="1" dirty="0">
              <a:latin typeface="PINGFANG SC ULTRALIGHT" panose="020B0100000000000000" pitchFamily="34" charset="-122"/>
              <a:ea typeface="PINGFANG SC ULTRALIGHT" panose="020B01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00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y is frame rate important for motion correction in cryo-EM " descr="Why is frame rate important for motion correction in cryo-EM ">
            <a:hlinkClick r:id="" action="ppaction://media"/>
            <a:extLst>
              <a:ext uri="{FF2B5EF4-FFF2-40B4-BE49-F238E27FC236}">
                <a16:creationId xmlns:a16="http://schemas.microsoft.com/office/drawing/2014/main" id="{9270F488-1CD8-43E4-6EFE-05B3AA3F0D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4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E0MmM3YzBjZDVjNTk1N2FmY2NiYmJmOThkOGQyMm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1556</Words>
  <Application>Microsoft Macintosh PowerPoint</Application>
  <PresentationFormat>宽屏</PresentationFormat>
  <Paragraphs>200</Paragraphs>
  <Slides>51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等线</vt:lpstr>
      <vt:lpstr>PingFang SC Light</vt:lpstr>
      <vt:lpstr>PingFang SC Thin</vt:lpstr>
      <vt:lpstr>PINGFANG SC ULTRALIGHT</vt:lpstr>
      <vt:lpstr>PINGFANG SC ULTRALIGHT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skrry</dc:creator>
  <cp:lastModifiedBy>Microsoft Office User</cp:lastModifiedBy>
  <cp:revision>443</cp:revision>
  <dcterms:created xsi:type="dcterms:W3CDTF">2022-10-23T17:10:00Z</dcterms:created>
  <dcterms:modified xsi:type="dcterms:W3CDTF">2022-10-24T11:47:33Z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60DC27F32D894251A57FAC61F4A60C52</vt:lpwstr>
  </property>
  <property fmtid="{D5CDD505-2E9C-101B-9397-08002B2CF9AE}" pid="3" name="KSOProductBuildVer">
    <vt:lpwstr>2052-11.1.0.12598</vt:lpwstr>
  </property>
</Properties>
</file>